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0"/>
  </p:notesMasterIdLst>
  <p:sldIdLst>
    <p:sldId id="256" r:id="rId2"/>
    <p:sldId id="257" r:id="rId3"/>
    <p:sldId id="271" r:id="rId4"/>
    <p:sldId id="272" r:id="rId5"/>
    <p:sldId id="273" r:id="rId6"/>
    <p:sldId id="274" r:id="rId7"/>
    <p:sldId id="275" r:id="rId8"/>
    <p:sldId id="276"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7456A6E2-31DD-4968-8244-04879D302B2E}">
          <p14:sldIdLst>
            <p14:sldId id="256"/>
            <p14:sldId id="257"/>
          </p14:sldIdLst>
        </p14:section>
        <p14:section name="Раздел без заголовка" id="{42EE3E88-BC9C-4464-BD8F-5390B3E2F397}">
          <p14:sldIdLst>
            <p14:sldId id="271"/>
          </p14:sldIdLst>
        </p14:section>
        <p14:section name="Раздел без заголовка" id="{D54BA433-F1FE-43E9-A233-938C3D94FEAC}">
          <p14:sldIdLst>
            <p14:sldId id="272"/>
          </p14:sldIdLst>
        </p14:section>
        <p14:section name="Раздел без заголовка" id="{ECC485BA-58BE-47BA-B37B-05F55EF0718E}">
          <p14:sldIdLst>
            <p14:sldId id="273"/>
          </p14:sldIdLst>
        </p14:section>
        <p14:section name="Раздел без заголовка" id="{8CE4ACCE-B3F3-45C8-A8FD-1AC2F4822769}">
          <p14:sldIdLst>
            <p14:sldId id="274"/>
          </p14:sldIdLst>
        </p14:section>
        <p14:section name="Раздел без заголовка" id="{60514281-F8AD-4267-9BC4-9DD8388A7651}">
          <p14:sldIdLst>
            <p14:sldId id="275"/>
          </p14:sldIdLst>
        </p14:section>
        <p14:section name="Раздел без заголовка" id="{DA18BAE3-03FF-4E12-A20A-72F873D05044}">
          <p14:sldIdLst>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704" autoAdjust="0"/>
  </p:normalViewPr>
  <p:slideViewPr>
    <p:cSldViewPr snapToGrid="0">
      <p:cViewPr>
        <p:scale>
          <a:sx n="122" d="100"/>
          <a:sy n="122" d="100"/>
        </p:scale>
        <p:origin x="-114" y="3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1586CB-FF14-4C0C-9E06-07971A64A6C5}" type="datetimeFigureOut">
              <a:rPr lang="ru-RU" smtClean="0"/>
              <a:t>10.11.2016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B7460B-1770-45DD-9071-69C35DE6F624}" type="slidenum">
              <a:rPr lang="ru-RU" smtClean="0"/>
              <a:t>‹#›</a:t>
            </a:fld>
            <a:endParaRPr lang="ru-RU"/>
          </a:p>
        </p:txBody>
      </p:sp>
    </p:spTree>
    <p:extLst>
      <p:ext uri="{BB962C8B-B14F-4D97-AF65-F5344CB8AC3E}">
        <p14:creationId xmlns:p14="http://schemas.microsoft.com/office/powerpoint/2010/main" val="3565511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2B7460B-1770-45DD-9071-69C35DE6F624}" type="slidenum">
              <a:rPr lang="ru-RU" smtClean="0"/>
              <a:t>1</a:t>
            </a:fld>
            <a:endParaRPr lang="ru-RU"/>
          </a:p>
        </p:txBody>
      </p:sp>
    </p:spTree>
    <p:extLst>
      <p:ext uri="{BB962C8B-B14F-4D97-AF65-F5344CB8AC3E}">
        <p14:creationId xmlns:p14="http://schemas.microsoft.com/office/powerpoint/2010/main" val="1783932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8" name="Дата 27"/>
          <p:cNvSpPr>
            <a:spLocks noGrp="1"/>
          </p:cNvSpPr>
          <p:nvPr>
            <p:ph type="dt" sz="half" idx="10"/>
          </p:nvPr>
        </p:nvSpPr>
        <p:spPr/>
        <p:txBody>
          <a:bodyPr/>
          <a:lstStyle>
            <a:extLst/>
          </a:lstStyle>
          <a:p>
            <a:fld id="{261D3BDC-3365-4D82-B3B5-F0EF6B9040FE}" type="datetimeFigureOut">
              <a:rPr lang="ru-RU" smtClean="0"/>
              <a:t>10.11.2016</a:t>
            </a:fld>
            <a:endParaRPr lang="ru-RU"/>
          </a:p>
        </p:txBody>
      </p:sp>
      <p:sp>
        <p:nvSpPr>
          <p:cNvPr id="17" name="Нижний колонтитул 16"/>
          <p:cNvSpPr>
            <a:spLocks noGrp="1"/>
          </p:cNvSpPr>
          <p:nvPr>
            <p:ph type="ftr" sz="quarter" idx="11"/>
          </p:nvPr>
        </p:nvSpPr>
        <p:spPr/>
        <p:txBody>
          <a:bodyPr/>
          <a:lstStyle>
            <a:extLst/>
          </a:lstStyle>
          <a:p>
            <a:endParaRPr lang="ru-RU"/>
          </a:p>
        </p:txBody>
      </p:sp>
      <p:sp>
        <p:nvSpPr>
          <p:cNvPr id="29" name="Номер слайда 28"/>
          <p:cNvSpPr>
            <a:spLocks noGrp="1"/>
          </p:cNvSpPr>
          <p:nvPr>
            <p:ph type="sldNum" sz="quarter" idx="12"/>
          </p:nvPr>
        </p:nvSpPr>
        <p:spPr/>
        <p:txBody>
          <a:bodyPr/>
          <a:lstStyle>
            <a:extLst/>
          </a:lstStyle>
          <a:p>
            <a:fld id="{C13814BC-3B22-413F-B639-1718F2893B77}" type="slidenum">
              <a:rPr lang="ru-RU" smtClean="0"/>
              <a:t>‹#›</a:t>
            </a:fld>
            <a:endParaRPr lang="ru-RU"/>
          </a:p>
        </p:txBody>
      </p:sp>
      <p:sp>
        <p:nvSpPr>
          <p:cNvPr id="32" name="Прямоугольник 31"/>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Прямоугольник 38"/>
          <p:cNvSpPr/>
          <p:nvPr/>
        </p:nvSpPr>
        <p:spPr>
          <a:xfrm>
            <a:off x="412744" y="680477"/>
            <a:ext cx="6096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Прямоугольник 39"/>
          <p:cNvSpPr/>
          <p:nvPr/>
        </p:nvSpPr>
        <p:spPr>
          <a:xfrm>
            <a:off x="35876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Прямоугольник 40"/>
          <p:cNvSpPr/>
          <p:nvPr/>
        </p:nvSpPr>
        <p:spPr>
          <a:xfrm>
            <a:off x="333360"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Прямоугольник 41"/>
          <p:cNvSpPr/>
          <p:nvPr/>
        </p:nvSpPr>
        <p:spPr>
          <a:xfrm>
            <a:off x="295691"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Заголовок 7"/>
          <p:cNvSpPr>
            <a:spLocks noGrp="1"/>
          </p:cNvSpPr>
          <p:nvPr>
            <p:ph type="ctrTitle"/>
          </p:nvPr>
        </p:nvSpPr>
        <p:spPr>
          <a:xfrm>
            <a:off x="1219200" y="4343400"/>
            <a:ext cx="103632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1219200" y="2834640"/>
            <a:ext cx="103632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56" name="Прямоугольник 55"/>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Прямоугольник 64"/>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Прямоугольник 65"/>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Прямоугольник 66"/>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261D3BDC-3365-4D82-B3B5-F0EF6B9040FE}" type="datetimeFigureOut">
              <a:rPr lang="ru-RU" smtClean="0"/>
              <a:t>10.11.2016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C13814BC-3B22-413F-B639-1718F2893B77}"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4" name="Полилиния 13"/>
          <p:cNvSpPr>
            <a:spLocks/>
          </p:cNvSpPr>
          <p:nvPr/>
        </p:nvSpPr>
        <p:spPr bwMode="auto">
          <a:xfrm>
            <a:off x="6438603" y="1073888"/>
            <a:ext cx="5762848"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Полилиния 14"/>
          <p:cNvSpPr>
            <a:spLocks/>
          </p:cNvSpPr>
          <p:nvPr/>
        </p:nvSpPr>
        <p:spPr bwMode="auto">
          <a:xfrm>
            <a:off x="498621" y="0"/>
            <a:ext cx="7352715"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Полилиния 12"/>
          <p:cNvSpPr>
            <a:spLocks/>
          </p:cNvSpPr>
          <p:nvPr/>
        </p:nvSpPr>
        <p:spPr bwMode="auto">
          <a:xfrm rot="5236414">
            <a:off x="6635304" y="1285480"/>
            <a:ext cx="4114800" cy="158496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Полилиния 15"/>
          <p:cNvSpPr>
            <a:spLocks/>
          </p:cNvSpPr>
          <p:nvPr/>
        </p:nvSpPr>
        <p:spPr bwMode="auto">
          <a:xfrm>
            <a:off x="7924800" y="0"/>
            <a:ext cx="36576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Полилиния 16"/>
          <p:cNvSpPr>
            <a:spLocks/>
          </p:cNvSpPr>
          <p:nvPr/>
        </p:nvSpPr>
        <p:spPr bwMode="auto">
          <a:xfrm>
            <a:off x="7924800" y="4267200"/>
            <a:ext cx="42672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Полилиния 17"/>
          <p:cNvSpPr>
            <a:spLocks/>
          </p:cNvSpPr>
          <p:nvPr/>
        </p:nvSpPr>
        <p:spPr bwMode="auto">
          <a:xfrm>
            <a:off x="7924800" y="0"/>
            <a:ext cx="18288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Полилиния 18"/>
          <p:cNvSpPr>
            <a:spLocks/>
          </p:cNvSpPr>
          <p:nvPr/>
        </p:nvSpPr>
        <p:spPr bwMode="auto">
          <a:xfrm>
            <a:off x="7931152" y="4246564"/>
            <a:ext cx="2787649"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Полилиния 19"/>
          <p:cNvSpPr>
            <a:spLocks/>
          </p:cNvSpPr>
          <p:nvPr/>
        </p:nvSpPr>
        <p:spPr bwMode="auto">
          <a:xfrm>
            <a:off x="7924800" y="4267200"/>
            <a:ext cx="21336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Полилиния 20"/>
          <p:cNvSpPr>
            <a:spLocks/>
          </p:cNvSpPr>
          <p:nvPr/>
        </p:nvSpPr>
        <p:spPr bwMode="auto">
          <a:xfrm>
            <a:off x="7924800" y="1371600"/>
            <a:ext cx="42672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Полилиния 21"/>
          <p:cNvSpPr>
            <a:spLocks/>
          </p:cNvSpPr>
          <p:nvPr/>
        </p:nvSpPr>
        <p:spPr bwMode="auto">
          <a:xfrm>
            <a:off x="7924800" y="1752600"/>
            <a:ext cx="42672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Полилиния 22"/>
          <p:cNvSpPr>
            <a:spLocks/>
          </p:cNvSpPr>
          <p:nvPr/>
        </p:nvSpPr>
        <p:spPr bwMode="auto">
          <a:xfrm>
            <a:off x="1320800" y="4267200"/>
            <a:ext cx="660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Полилиния 23"/>
          <p:cNvSpPr>
            <a:spLocks/>
          </p:cNvSpPr>
          <p:nvPr/>
        </p:nvSpPr>
        <p:spPr bwMode="auto">
          <a:xfrm>
            <a:off x="711200" y="4267200"/>
            <a:ext cx="7112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Полилиния 24"/>
          <p:cNvSpPr>
            <a:spLocks/>
          </p:cNvSpPr>
          <p:nvPr/>
        </p:nvSpPr>
        <p:spPr bwMode="auto">
          <a:xfrm>
            <a:off x="489099" y="2438400"/>
            <a:ext cx="75184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Полилиния 25"/>
          <p:cNvSpPr>
            <a:spLocks/>
          </p:cNvSpPr>
          <p:nvPr/>
        </p:nvSpPr>
        <p:spPr bwMode="auto">
          <a:xfrm>
            <a:off x="489099" y="2133600"/>
            <a:ext cx="75184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Полилиния 26"/>
          <p:cNvSpPr>
            <a:spLocks/>
          </p:cNvSpPr>
          <p:nvPr/>
        </p:nvSpPr>
        <p:spPr bwMode="auto">
          <a:xfrm>
            <a:off x="6096000" y="4267200"/>
            <a:ext cx="18288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Текст 2"/>
          <p:cNvSpPr>
            <a:spLocks noGrp="1"/>
          </p:cNvSpPr>
          <p:nvPr>
            <p:ph type="body" idx="1"/>
          </p:nvPr>
        </p:nvSpPr>
        <p:spPr>
          <a:xfrm>
            <a:off x="942536" y="1351672"/>
            <a:ext cx="7624064"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261D3BDC-3365-4D82-B3B5-F0EF6B9040FE}" type="datetimeFigureOut">
              <a:rPr lang="ru-RU" smtClean="0"/>
              <a:t>10.11.2016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C13814BC-3B22-413F-B639-1718F2893B77}" type="slidenum">
              <a:rPr lang="ru-RU" smtClean="0"/>
              <a:t>‹#›</a:t>
            </a:fld>
            <a:endParaRPr lang="ru-RU"/>
          </a:p>
        </p:txBody>
      </p:sp>
      <p:sp>
        <p:nvSpPr>
          <p:cNvPr id="7" name="Прямоугольник 6"/>
          <p:cNvSpPr/>
          <p:nvPr/>
        </p:nvSpPr>
        <p:spPr>
          <a:xfrm>
            <a:off x="484213" y="402265"/>
            <a:ext cx="1133856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942536" y="512064"/>
            <a:ext cx="10875264" cy="777240"/>
          </a:xfrm>
        </p:spPr>
        <p:txBody>
          <a:bodyPr tIns="64008"/>
          <a:lstStyle>
            <a:lvl1pPr algn="l">
              <a:buNone/>
              <a:defRPr sz="3800" b="0" cap="none" spc="-150" baseline="0"/>
            </a:lvl1pPr>
            <a:extLst/>
          </a:lstStyle>
          <a:p>
            <a:r>
              <a:rPr kumimoji="0" lang="ru-RU" smtClean="0"/>
              <a:t>Образец заголовка</a:t>
            </a:r>
            <a:endParaRPr kumimoji="0" lang="en-US"/>
          </a:p>
        </p:txBody>
      </p:sp>
      <p:sp>
        <p:nvSpPr>
          <p:cNvPr id="8" name="Прямоугольник 7"/>
          <p:cNvSpPr/>
          <p:nvPr/>
        </p:nvSpPr>
        <p:spPr>
          <a:xfrm flipH="1">
            <a:off x="49538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Прямоугольник 8"/>
          <p:cNvSpPr/>
          <p:nvPr/>
        </p:nvSpPr>
        <p:spPr>
          <a:xfrm flipH="1">
            <a:off x="548145"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Прямоугольник 9"/>
          <p:cNvSpPr/>
          <p:nvPr/>
        </p:nvSpPr>
        <p:spPr>
          <a:xfrm flipH="1">
            <a:off x="59793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10"/>
          <p:cNvSpPr/>
          <p:nvPr/>
        </p:nvSpPr>
        <p:spPr>
          <a:xfrm flipH="1">
            <a:off x="63560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667304" y="680477"/>
            <a:ext cx="48768"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512064"/>
            <a:ext cx="10972800" cy="9144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619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6207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261D3BDC-3365-4D82-B3B5-F0EF6B9040FE}" type="datetimeFigureOut">
              <a:rPr lang="ru-RU" smtClean="0"/>
              <a:t>10.11.2016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C13814BC-3B22-413F-B639-1718F2893B77}"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5" name="Прямоугольник 24"/>
          <p:cNvSpPr/>
          <p:nvPr/>
        </p:nvSpPr>
        <p:spPr>
          <a:xfrm>
            <a:off x="0" y="402266"/>
            <a:ext cx="11822773"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673099" y="512064"/>
            <a:ext cx="10363200" cy="914400"/>
          </a:xfrm>
        </p:spPr>
        <p:txBody>
          <a:bodyPr anchor="t"/>
          <a:lstStyle>
            <a:lvl1pPr>
              <a:defRPr sz="400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9600" y="1809750"/>
            <a:ext cx="5386917"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193368" y="1809750"/>
            <a:ext cx="5389033"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609600" y="2459037"/>
            <a:ext cx="5386917"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6193368" y="2459037"/>
            <a:ext cx="5389033"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261D3BDC-3365-4D82-B3B5-F0EF6B9040FE}" type="datetimeFigureOut">
              <a:rPr lang="ru-RU" smtClean="0"/>
              <a:t>10.11.2016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C13814BC-3B22-413F-B639-1718F2893B77}" type="slidenum">
              <a:rPr lang="ru-RU" smtClean="0"/>
              <a:t>‹#›</a:t>
            </a:fld>
            <a:endParaRPr lang="ru-RU"/>
          </a:p>
        </p:txBody>
      </p:sp>
      <p:sp>
        <p:nvSpPr>
          <p:cNvPr id="16" name="Прямоугольник 15"/>
          <p:cNvSpPr/>
          <p:nvPr/>
        </p:nvSpPr>
        <p:spPr>
          <a:xfrm>
            <a:off x="117053" y="680477"/>
            <a:ext cx="6096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Прямоугольник 16"/>
          <p:cNvSpPr/>
          <p:nvPr/>
        </p:nvSpPr>
        <p:spPr>
          <a:xfrm>
            <a:off x="6307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Прямоугольник 17"/>
          <p:cNvSpPr/>
          <p:nvPr/>
        </p:nvSpPr>
        <p:spPr>
          <a:xfrm>
            <a:off x="37669"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Прямоугольник 18"/>
          <p:cNvSpPr/>
          <p:nvPr/>
        </p:nvSpPr>
        <p:spPr>
          <a:xfrm>
            <a:off x="0"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Прямоугольник 19"/>
          <p:cNvSpPr/>
          <p:nvPr/>
        </p:nvSpPr>
        <p:spPr>
          <a:xfrm flipH="1">
            <a:off x="19969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Прямоугольник 20"/>
          <p:cNvSpPr/>
          <p:nvPr/>
        </p:nvSpPr>
        <p:spPr>
          <a:xfrm flipH="1">
            <a:off x="252455"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Прямоугольник 21"/>
          <p:cNvSpPr/>
          <p:nvPr/>
        </p:nvSpPr>
        <p:spPr>
          <a:xfrm flipH="1">
            <a:off x="302243"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Прямоугольник 28"/>
          <p:cNvSpPr/>
          <p:nvPr/>
        </p:nvSpPr>
        <p:spPr>
          <a:xfrm flipH="1">
            <a:off x="339912"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Прямоугольник 29"/>
          <p:cNvSpPr/>
          <p:nvPr/>
        </p:nvSpPr>
        <p:spPr>
          <a:xfrm>
            <a:off x="371613" y="680477"/>
            <a:ext cx="48768"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512064"/>
            <a:ext cx="10363200" cy="914400"/>
          </a:xfrm>
        </p:spPr>
        <p:txBody>
          <a:bodyPr/>
          <a:lstStyle>
            <a:lvl1pPr>
              <a:defRPr sz="4000" cap="none" baseline="0"/>
            </a:lvl1pPr>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261D3BDC-3365-4D82-B3B5-F0EF6B9040FE}" type="datetimeFigureOut">
              <a:rPr lang="ru-RU" smtClean="0"/>
              <a:t>10.11.2016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C13814BC-3B22-413F-B639-1718F2893B7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261D3BDC-3365-4D82-B3B5-F0EF6B9040FE}" type="datetimeFigureOut">
              <a:rPr lang="ru-RU" smtClean="0"/>
              <a:t>10.11.2016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C13814BC-3B22-413F-B639-1718F2893B7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10972800" cy="1162050"/>
          </a:xfrm>
        </p:spPr>
        <p:txBody>
          <a:bodyPr anchor="ctr"/>
          <a:lstStyle>
            <a:lvl1pPr algn="l">
              <a:buNone/>
              <a:defRPr sz="3600" b="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914400" y="1435100"/>
            <a:ext cx="33528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0" y="1435100"/>
            <a:ext cx="73152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261D3BDC-3365-4D82-B3B5-F0EF6B9040FE}" type="datetimeFigureOut">
              <a:rPr lang="ru-RU" smtClean="0"/>
              <a:t>10.11.2016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C13814BC-3B22-413F-B639-1718F2893B77}"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490709" y="0"/>
            <a:ext cx="1170432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Прямая соединительная линия 8"/>
          <p:cNvCxnSpPr/>
          <p:nvPr/>
        </p:nvCxnSpPr>
        <p:spPr>
          <a:xfrm flipV="1">
            <a:off x="484260" y="1885028"/>
            <a:ext cx="11710163"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Группа 9"/>
          <p:cNvGrpSpPr/>
          <p:nvPr/>
        </p:nvGrpSpPr>
        <p:grpSpPr>
          <a:xfrm rot="5400000">
            <a:off x="11374903" y="1197789"/>
            <a:ext cx="132763" cy="171288"/>
            <a:chOff x="6668087" y="1297746"/>
            <a:chExt cx="161840" cy="156602"/>
          </a:xfrm>
        </p:grpSpPr>
        <p:cxnSp>
          <p:nvCxnSpPr>
            <p:cNvPr id="15" name="Прямая соединительная линия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Прямая соединительная линия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Заголовок 1"/>
          <p:cNvSpPr>
            <a:spLocks noGrp="1"/>
          </p:cNvSpPr>
          <p:nvPr>
            <p:ph type="title"/>
          </p:nvPr>
        </p:nvSpPr>
        <p:spPr bwMode="grayWhite">
          <a:xfrm>
            <a:off x="1219200" y="441252"/>
            <a:ext cx="9144000" cy="701749"/>
          </a:xfrm>
        </p:spPr>
        <p:txBody>
          <a:bodyPr anchor="b"/>
          <a:lstStyle>
            <a:lvl1pPr algn="l">
              <a:buNone/>
              <a:defRPr sz="2100" b="0"/>
            </a:lvl1pPr>
            <a:extLst/>
          </a:lstStyle>
          <a:p>
            <a:r>
              <a:rPr kumimoji="0" lang="ru-RU" smtClean="0"/>
              <a:t>Образец заголовка</a:t>
            </a:r>
            <a:endParaRPr kumimoji="0" lang="en-US"/>
          </a:p>
        </p:txBody>
      </p:sp>
      <p:sp>
        <p:nvSpPr>
          <p:cNvPr id="3" name="Рисунок 2"/>
          <p:cNvSpPr>
            <a:spLocks noGrp="1"/>
          </p:cNvSpPr>
          <p:nvPr>
            <p:ph type="pic" idx="1"/>
          </p:nvPr>
        </p:nvSpPr>
        <p:spPr>
          <a:xfrm>
            <a:off x="490709" y="1893781"/>
            <a:ext cx="11704320" cy="4960144"/>
          </a:xfrm>
          <a:solidFill>
            <a:schemeClr val="bg2"/>
          </a:solidFill>
        </p:spPr>
        <p:txBody>
          <a:bodyPr/>
          <a:lstStyle>
            <a:lvl1pPr marL="0" indent="0">
              <a:buNone/>
              <a:defRPr sz="3200"/>
            </a:lvl1pPr>
            <a:extLst/>
          </a:lstStyle>
          <a:p>
            <a:r>
              <a:rPr kumimoji="0" lang="ru-RU" smtClean="0"/>
              <a:t>Вставка рисунка</a:t>
            </a:r>
            <a:endParaRPr kumimoji="0" lang="en-US"/>
          </a:p>
        </p:txBody>
      </p:sp>
      <p:sp>
        <p:nvSpPr>
          <p:cNvPr id="4" name="Текст 3"/>
          <p:cNvSpPr>
            <a:spLocks noGrp="1"/>
          </p:cNvSpPr>
          <p:nvPr>
            <p:ph type="body" sz="half" idx="2"/>
          </p:nvPr>
        </p:nvSpPr>
        <p:spPr bwMode="grayWhite">
          <a:xfrm>
            <a:off x="1219200" y="1150144"/>
            <a:ext cx="9144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grpSp>
        <p:nvGrpSpPr>
          <p:cNvPr id="14" name="Группа 13"/>
          <p:cNvGrpSpPr/>
          <p:nvPr/>
        </p:nvGrpSpPr>
        <p:grpSpPr>
          <a:xfrm rot="5400000">
            <a:off x="11578103" y="1350189"/>
            <a:ext cx="132763" cy="171288"/>
            <a:chOff x="6668087" y="1297746"/>
            <a:chExt cx="161840" cy="156602"/>
          </a:xfrm>
        </p:grpSpPr>
        <p:cxnSp>
          <p:nvCxnSpPr>
            <p:cNvPr id="11" name="Прямая соединительная линия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Группа 17"/>
          <p:cNvGrpSpPr/>
          <p:nvPr/>
        </p:nvGrpSpPr>
        <p:grpSpPr>
          <a:xfrm rot="5400000">
            <a:off x="11115579" y="1453352"/>
            <a:ext cx="132763" cy="171288"/>
            <a:chOff x="6668087" y="1297746"/>
            <a:chExt cx="161840" cy="156602"/>
          </a:xfrm>
        </p:grpSpPr>
        <p:cxnSp>
          <p:nvCxnSpPr>
            <p:cNvPr id="19" name="Прямая соединительная линия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Прямая соединительная линия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Дата 4"/>
          <p:cNvSpPr>
            <a:spLocks noGrp="1"/>
          </p:cNvSpPr>
          <p:nvPr>
            <p:ph type="dt" sz="half" idx="10"/>
          </p:nvPr>
        </p:nvSpPr>
        <p:spPr>
          <a:xfrm>
            <a:off x="8636000" y="55499"/>
            <a:ext cx="2844800" cy="365125"/>
          </a:xfrm>
        </p:spPr>
        <p:txBody>
          <a:bodyPr/>
          <a:lstStyle>
            <a:extLst/>
          </a:lstStyle>
          <a:p>
            <a:fld id="{261D3BDC-3365-4D82-B3B5-F0EF6B9040FE}" type="datetimeFigureOut">
              <a:rPr lang="ru-RU" smtClean="0"/>
              <a:t>10.11.2016</a:t>
            </a:fld>
            <a:endParaRPr lang="ru-RU"/>
          </a:p>
        </p:txBody>
      </p:sp>
      <p:sp>
        <p:nvSpPr>
          <p:cNvPr id="6" name="Нижний колонтитул 5"/>
          <p:cNvSpPr>
            <a:spLocks noGrp="1"/>
          </p:cNvSpPr>
          <p:nvPr>
            <p:ph type="ftr" sz="quarter" idx="11"/>
          </p:nvPr>
        </p:nvSpPr>
        <p:spPr>
          <a:xfrm>
            <a:off x="1219200" y="55499"/>
            <a:ext cx="7416800" cy="365125"/>
          </a:xfrm>
        </p:spPr>
        <p:txBody>
          <a:bodyPr/>
          <a:lstStyle>
            <a:extLst/>
          </a:lstStyle>
          <a:p>
            <a:endParaRPr lang="ru-RU"/>
          </a:p>
        </p:txBody>
      </p:sp>
      <p:sp>
        <p:nvSpPr>
          <p:cNvPr id="7" name="Номер слайда 6"/>
          <p:cNvSpPr>
            <a:spLocks noGrp="1"/>
          </p:cNvSpPr>
          <p:nvPr>
            <p:ph type="sldNum" sz="quarter" idx="12"/>
          </p:nvPr>
        </p:nvSpPr>
        <p:spPr>
          <a:xfrm>
            <a:off x="11480800" y="55499"/>
            <a:ext cx="609600" cy="365125"/>
          </a:xfrm>
        </p:spPr>
        <p:txBody>
          <a:bodyPr/>
          <a:lstStyle>
            <a:extLst/>
          </a:lstStyle>
          <a:p>
            <a:fld id="{C13814BC-3B22-413F-B639-1718F2893B77}"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261D3BDC-3365-4D82-B3B5-F0EF6B9040FE}" type="datetimeFigureOut">
              <a:rPr lang="ru-RU" smtClean="0"/>
              <a:t>10.11.2016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C13814BC-3B22-413F-B639-1718F2893B7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40"/>
            <a:ext cx="2641600" cy="5851525"/>
          </a:xfrm>
        </p:spPr>
        <p:txBody>
          <a:bodyPr vert="eaVert" anchor="ct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812800" y="274640"/>
            <a:ext cx="78232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261D3BDC-3365-4D82-B3B5-F0EF6B9040FE}" type="datetimeFigureOut">
              <a:rPr lang="ru-RU" smtClean="0"/>
              <a:t>10.11.2016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C13814BC-3B22-413F-B639-1718F2893B7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рямоугольник 6"/>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Прямоугольник 7"/>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оугольник 8"/>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Прямоугольник 9"/>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10"/>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412744" y="680477"/>
            <a:ext cx="6096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Прямоугольник 14"/>
          <p:cNvSpPr/>
          <p:nvPr/>
        </p:nvSpPr>
        <p:spPr>
          <a:xfrm>
            <a:off x="358764" y="680477"/>
            <a:ext cx="36576"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Прямоугольник 15"/>
          <p:cNvSpPr/>
          <p:nvPr/>
        </p:nvSpPr>
        <p:spPr>
          <a:xfrm>
            <a:off x="333360"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Прямоугольник 16"/>
          <p:cNvSpPr/>
          <p:nvPr/>
        </p:nvSpPr>
        <p:spPr>
          <a:xfrm>
            <a:off x="295691"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Заголовок 21"/>
          <p:cNvSpPr>
            <a:spLocks noGrp="1"/>
          </p:cNvSpPr>
          <p:nvPr>
            <p:ph type="title"/>
          </p:nvPr>
        </p:nvSpPr>
        <p:spPr>
          <a:xfrm>
            <a:off x="1219200" y="512064"/>
            <a:ext cx="10363200" cy="914400"/>
          </a:xfrm>
          <a:prstGeom prst="rect">
            <a:avLst/>
          </a:prstGeom>
        </p:spPr>
        <p:txBody>
          <a:bodyPr vert="horz" anchor="t">
            <a:noAutofit/>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1219200" y="1783560"/>
            <a:ext cx="10363200" cy="457200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8636000" y="6416676"/>
            <a:ext cx="2844800" cy="365125"/>
          </a:xfrm>
          <a:prstGeom prst="rect">
            <a:avLst/>
          </a:prstGeom>
        </p:spPr>
        <p:txBody>
          <a:bodyPr vert="horz" anchor="b"/>
          <a:lstStyle>
            <a:lvl1pPr algn="l" eaLnBrk="1" latinLnBrk="0" hangingPunct="1">
              <a:defRPr kumimoji="0" sz="1100">
                <a:solidFill>
                  <a:schemeClr val="tx2"/>
                </a:solidFill>
              </a:defRPr>
            </a:lvl1pPr>
            <a:extLst/>
          </a:lstStyle>
          <a:p>
            <a:fld id="{261D3BDC-3365-4D82-B3B5-F0EF6B9040FE}" type="datetimeFigureOut">
              <a:rPr lang="ru-RU" smtClean="0"/>
              <a:t>10.11.2016</a:t>
            </a:fld>
            <a:endParaRPr lang="ru-RU"/>
          </a:p>
        </p:txBody>
      </p:sp>
      <p:sp>
        <p:nvSpPr>
          <p:cNvPr id="3" name="Нижний колонтитул 2"/>
          <p:cNvSpPr>
            <a:spLocks noGrp="1"/>
          </p:cNvSpPr>
          <p:nvPr>
            <p:ph type="ftr" sz="quarter" idx="3"/>
          </p:nvPr>
        </p:nvSpPr>
        <p:spPr>
          <a:xfrm>
            <a:off x="1219200" y="6416676"/>
            <a:ext cx="7416800" cy="365125"/>
          </a:xfrm>
          <a:prstGeom prst="rect">
            <a:avLst/>
          </a:prstGeom>
        </p:spPr>
        <p:txBody>
          <a:bodyPr vert="horz" anchor="b"/>
          <a:lstStyle>
            <a:lvl1pPr algn="r" eaLnBrk="1" latinLnBrk="0" hangingPunct="1">
              <a:defRPr kumimoji="0" sz="1100">
                <a:solidFill>
                  <a:schemeClr val="tx2"/>
                </a:solidFill>
              </a:defRPr>
            </a:lvl1pPr>
            <a:extLst/>
          </a:lstStyle>
          <a:p>
            <a:endParaRPr lang="ru-RU"/>
          </a:p>
        </p:txBody>
      </p:sp>
      <p:sp>
        <p:nvSpPr>
          <p:cNvPr id="23" name="Номер слайда 22"/>
          <p:cNvSpPr>
            <a:spLocks noGrp="1"/>
          </p:cNvSpPr>
          <p:nvPr>
            <p:ph type="sldNum" sz="quarter" idx="4"/>
          </p:nvPr>
        </p:nvSpPr>
        <p:spPr>
          <a:xfrm>
            <a:off x="11480800" y="6416676"/>
            <a:ext cx="609600" cy="365125"/>
          </a:xfrm>
          <a:prstGeom prst="rect">
            <a:avLst/>
          </a:prstGeom>
        </p:spPr>
        <p:txBody>
          <a:bodyPr vert="horz" anchor="b"/>
          <a:lstStyle>
            <a:lvl1pPr algn="l" eaLnBrk="1" latinLnBrk="0" hangingPunct="1">
              <a:defRPr kumimoji="0" sz="1200">
                <a:solidFill>
                  <a:schemeClr val="tx2"/>
                </a:solidFill>
              </a:defRPr>
            </a:lvl1pPr>
            <a:extLst/>
          </a:lstStyle>
          <a:p>
            <a:fld id="{C13814BC-3B22-413F-B639-1718F2893B77}"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hyperlink" Target="http://ua-referat.com/%D0%92%D1%96%D0%B4%D1%80%D0%BE%D0%B4%D0%B6%D0%B5%D0%BD%D0%BD%D1%8F" TargetMode="External"/><Relationship Id="rId2" Type="http://schemas.openxmlformats.org/officeDocument/2006/relationships/hyperlink" Target="http://ua-referat.com/%D0%A3%D0%BA%D1%80%D0%B0%D1%97%D0%BD%D0%B0_%D0%B2_%D1%81%D0%B8%D1%81%D1%82%D0%B5%D0%BC%D1%96_%D0%BC%D1%96%D0%B6%D0%BD%D0%B0%D1%80%D0%BE%D0%B4%D0%BD%D0%B8%D1%85_%D0%B2%D1%96%D0%B4%D0%BD%D0%BE%D1%81%D0%B8%D0%BD"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ua-referat.com/%D0%A3%D0%BA%D1%80%D0%B0%D1%97%D0%BD%D0%B8" TargetMode="External"/><Relationship Id="rId7" Type="http://schemas.openxmlformats.org/officeDocument/2006/relationships/hyperlink" Target="http://ua-referat.com/%D0%93%D1%83%D0%B1%D0%B5%D1%80%D0%BD%D0%B0%D1%82%D0%BE%D1%80" TargetMode="External"/><Relationship Id="rId2" Type="http://schemas.openxmlformats.org/officeDocument/2006/relationships/hyperlink" Target="http://ua-referat.com/%D0%A1%D0%B8%D1%81%D1%82%D0%B5%D0%BC%D0%B8_%D0%A3%D0%BF%D1%80%D0%B0%D0%B2%D0%BB%D1%96%D0%BD%D0%BD%D1%8F" TargetMode="External"/><Relationship Id="rId1" Type="http://schemas.openxmlformats.org/officeDocument/2006/relationships/slideLayout" Target="../slideLayouts/slideLayout1.xml"/><Relationship Id="rId6" Type="http://schemas.openxmlformats.org/officeDocument/2006/relationships/hyperlink" Target="http://ua-referat.com/%D0%91%D0%B5%D1%81%D1%81%D0%B0%D1%80%D0%B0%D0%B1%D1%96%D1%8F" TargetMode="External"/><Relationship Id="rId5" Type="http://schemas.openxmlformats.org/officeDocument/2006/relationships/hyperlink" Target="http://ua-referat.com/%D0%94%D0%BE%D0%B3%D0%BE%D0%B2%D0%BE%D1%80" TargetMode="External"/><Relationship Id="rId4" Type="http://schemas.openxmlformats.org/officeDocument/2006/relationships/hyperlink" Target="http://ua-referat.com/%D0%9D%D0%BE%D0%B2%D0%BE%D1%80%D0%BE%D1%81%D1%96%D0%B9%D1%81%D1%8C%D0%BA"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ua-referat.com/%D0%9F%D0%B5%D1%80%D0%B5%D0%BB%D0%BE%D0%BC%D0%B8" TargetMode="External"/><Relationship Id="rId13" Type="http://schemas.openxmlformats.org/officeDocument/2006/relationships/hyperlink" Target="http://ua-referat.com/%D0%A0%D0%BE%D0%B7%D0%B3%D1%80%D0%BE%D0%BC" TargetMode="External"/><Relationship Id="rId18" Type="http://schemas.openxmlformats.org/officeDocument/2006/relationships/hyperlink" Target="http://ua-referat.com/%D0%A4%D1%80%D0%B0%D0%BD%D1%86%D1%96%D1%8F" TargetMode="External"/><Relationship Id="rId26" Type="http://schemas.openxmlformats.org/officeDocument/2006/relationships/hyperlink" Target="http://ua-referat.com/%D0%97%D0%B0%D0%BF%D0%BE%D1%80%D0%BE%D0%B7%D1%8C%D0%BA%D0%B5_%D0%B2%D1%96%D0%B9%D1%81%D1%8C%D0%BA%D0%BE" TargetMode="External"/><Relationship Id="rId3" Type="http://schemas.openxmlformats.org/officeDocument/2006/relationships/hyperlink" Target="http://ua-referat.com/%D0%94%D0%BE%D0%B3%D0%BE%D0%B2%D0%BE%D1%80" TargetMode="External"/><Relationship Id="rId21" Type="http://schemas.openxmlformats.org/officeDocument/2006/relationships/hyperlink" Target="http://ua-referat.com/%D0%9D%D0%B0_%D0%9A%D0%B0%D0%B2%D0%BA%D0%B0%D0%B7%D1%96" TargetMode="External"/><Relationship Id="rId7" Type="http://schemas.openxmlformats.org/officeDocument/2006/relationships/hyperlink" Target="http://ua-referat.com/%D0%9A%D1%83%D1%82%D1%83%D0%B7%D0%BE%D0%B2" TargetMode="External"/><Relationship Id="rId12" Type="http://schemas.openxmlformats.org/officeDocument/2006/relationships/hyperlink" Target="http://ua-referat.com/%D0%9A%D1%80%D0%B0%D1%97%D0%BD%D0%B0" TargetMode="External"/><Relationship Id="rId17" Type="http://schemas.openxmlformats.org/officeDocument/2006/relationships/hyperlink" Target="http://ua-referat.com/%D0%90%D0%BD%D0%B3%D0%BB%D1%96%D1%8F" TargetMode="External"/><Relationship Id="rId25" Type="http://schemas.openxmlformats.org/officeDocument/2006/relationships/hyperlink" Target="http://ua-referat.com/%D0%9A%D0%BE%D0%B7%D0%B0%D1%86%D1%8C%D0%BA%D0%B5_%D0%B2%D1%96%D0%B9%D1%81%D1%8C%D0%BA%D0%BE" TargetMode="External"/><Relationship Id="rId2" Type="http://schemas.openxmlformats.org/officeDocument/2006/relationships/hyperlink" Target="http://ua-referat.com/%D0%A2%D1%83%D1%80%D0%B5%D1%87%D1%87%D0%B8%D0%BD%D0%B0" TargetMode="External"/><Relationship Id="rId16" Type="http://schemas.openxmlformats.org/officeDocument/2006/relationships/hyperlink" Target="http://ua-referat.com/%D0%A0%D0%B5%D0%B2%D0%BE%D0%BB%D1%8E%D1%86%D1%96%D1%8F" TargetMode="External"/><Relationship Id="rId20" Type="http://schemas.openxmlformats.org/officeDocument/2006/relationships/hyperlink" Target="http://ua-referat.com/%D0%A1%D1%82%D0%B0%D0%BC%D0%B1%D1%83%D0%BB" TargetMode="External"/><Relationship Id="rId29" Type="http://schemas.openxmlformats.org/officeDocument/2006/relationships/hyperlink" Target="http://ua-referat.com/%D0%9A%D0%BE%D0%B7%D0%B0%D0%BA%D0%B8" TargetMode="External"/><Relationship Id="rId1" Type="http://schemas.openxmlformats.org/officeDocument/2006/relationships/slideLayout" Target="../slideLayouts/slideLayout1.xml"/><Relationship Id="rId6" Type="http://schemas.openxmlformats.org/officeDocument/2006/relationships/hyperlink" Target="http://ua-referat.com/%D0%A4%D1%80%D0%B0%D0%BD%D1%86%D1%96%D0%B9" TargetMode="External"/><Relationship Id="rId11" Type="http://schemas.openxmlformats.org/officeDocument/2006/relationships/hyperlink" Target="http://ua-referat.com/%D0%A0%D0%B5%D0%B9%D0%B4" TargetMode="External"/><Relationship Id="rId24" Type="http://schemas.openxmlformats.org/officeDocument/2006/relationships/hyperlink" Target="http://ua-referat.com/%D0%A1%D1%83%D1%81%D0%BF%D1%96%D0%BB%D1%8C%D1%81%D1%82%D0%B2%D0%BE" TargetMode="External"/><Relationship Id="rId5" Type="http://schemas.openxmlformats.org/officeDocument/2006/relationships/hyperlink" Target="http://ua-referat.com/%D0%92%D1%96%D0%B4%D0%BF%D0%BE%D0%B2%D1%96%D0%B4%D1%8C" TargetMode="External"/><Relationship Id="rId15" Type="http://schemas.openxmlformats.org/officeDocument/2006/relationships/hyperlink" Target="http://ua-referat.com/%D0%A0%D0%BE%D1%81%D1%96%D0%B9%D1%81%D1%8C%D0%BA%D0%BE-%D1%82%D1%83%D1%80%D0%B5%D1%86%D1%8C%D0%BA%D0%B0_%D0%B2%D1%96%D0%B9%D0%BD%D0%B0" TargetMode="External"/><Relationship Id="rId23" Type="http://schemas.openxmlformats.org/officeDocument/2006/relationships/hyperlink" Target="http://ua-referat.com/%D0%9C%D0%BE%D0%BB%D0%B4%D0%BE%D0%B2%D0%B0" TargetMode="External"/><Relationship Id="rId28" Type="http://schemas.openxmlformats.org/officeDocument/2006/relationships/hyperlink" Target="http://ua-referat.com/%D0%9A%D0%BE%D0%B7%D0%B0%D1%86%D1%82%D0%B2%D0%BE" TargetMode="External"/><Relationship Id="rId10" Type="http://schemas.openxmlformats.org/officeDocument/2006/relationships/hyperlink" Target="http://ua-referat.com/%D0%9D%D0%B0%D0%BF%D0%BE%D0%BB%D0%B5%D0%BE%D0%BD" TargetMode="External"/><Relationship Id="rId19" Type="http://schemas.openxmlformats.org/officeDocument/2006/relationships/hyperlink" Target="http://ua-referat.com/%D0%A0%D0%BE%D1%81%D1%96%D1%8F" TargetMode="External"/><Relationship Id="rId4" Type="http://schemas.openxmlformats.org/officeDocument/2006/relationships/hyperlink" Target="http://ua-referat.com/%D0%93%D0%BE%D1%81%D0%BF%D0%BE%D0%B4%D0%B0%D1%80" TargetMode="External"/><Relationship Id="rId9" Type="http://schemas.openxmlformats.org/officeDocument/2006/relationships/hyperlink" Target="http://ua-referat.com/%D0%9F%D0%B5%D1%80%D0%B5%D0%B3%D0%BE%D0%B2%D0%BE%D1%80%D0%B8" TargetMode="External"/><Relationship Id="rId14" Type="http://schemas.openxmlformats.org/officeDocument/2006/relationships/hyperlink" Target="http://ua-referat.com/%D0%9A%D1%80%D1%96%D0%BF%D0%B0%D1%86%D1%82%D0%B2%D0%BE" TargetMode="External"/><Relationship Id="rId22" Type="http://schemas.openxmlformats.org/officeDocument/2006/relationships/hyperlink" Target="http://ua-referat.com/%D0%A1%D0%B5%D1%80%D0%B1%D1%96%D1%8F" TargetMode="External"/><Relationship Id="rId27" Type="http://schemas.openxmlformats.org/officeDocument/2006/relationships/hyperlink" Target="http://ua-referat.com/%D0%9A%D0%B0%D0%B2%D0%BA%D0%B0%D0%B7" TargetMode="External"/><Relationship Id="rId30" Type="http://schemas.openxmlformats.org/officeDocument/2006/relationships/hyperlink" Target="http://ua-referat.com/%D0%A3%D0%BA%D1%80%D0%B0%D1%97%D0%BD%D0%B0_%D0%B2_%D1%81%D0%B8%D1%81%D1%82%D0%B5%D0%BC%D1%96_%D0%BC%D1%96%D0%B6%D0%BD%D0%B0%D1%80%D0%BE%D0%B4%D0%BD%D0%B8%D1%85_%D0%B2%D1%96%D0%B4%D0%BD%D0%BE%D1%81%D0%B8%D0%BD"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ua-referat.com/%D0%95%D0%BA%D0%BE%D0%BD%D0%BE%D0%BC%D1%96%D0%BA%D0%B0" TargetMode="External"/><Relationship Id="rId13" Type="http://schemas.openxmlformats.org/officeDocument/2006/relationships/hyperlink" Target="http://ua-referat.com/%D0%A1%D1%96%D0%BB%D1%8C%D1%81%D1%8C%D0%BA%D0%BE%D0%B3%D0%BE%D1%81%D0%BF%D0%BE%D0%B4%D0%B0%D1%80%D1%81%D1%8C%D0%BA%D1%96_%D1%80%D0%BE%D0%B1%D0%BE%D1%82%D0%B8" TargetMode="External"/><Relationship Id="rId18" Type="http://schemas.openxmlformats.org/officeDocument/2006/relationships/hyperlink" Target="http://ua-referat.com/%D0%9F%D1%80%D0%BE%D1%86%D0%B5%D1%81" TargetMode="External"/><Relationship Id="rId3" Type="http://schemas.openxmlformats.org/officeDocument/2006/relationships/hyperlink" Target="http://ua-referat.com/%D0%94%D0%B5%D1%80%D0%B6%D0%B0%D0%B2%D0%B0" TargetMode="External"/><Relationship Id="rId21" Type="http://schemas.openxmlformats.org/officeDocument/2006/relationships/hyperlink" Target="http://ua-referat.com/%D0%9A%D0%B0%D0%BF%D1%96%D1%82%D0%B0%D0%BB" TargetMode="External"/><Relationship Id="rId7" Type="http://schemas.openxmlformats.org/officeDocument/2006/relationships/hyperlink" Target="http://ua-referat.com/%D0%A3%D0%BA%D1%80%D0%B0%D1%97%D0%BD%D0%B8" TargetMode="External"/><Relationship Id="rId12" Type="http://schemas.openxmlformats.org/officeDocument/2006/relationships/hyperlink" Target="http://ua-referat.com/%D0%9D%D0%B0%D0%B2%D1%87%D0%B0%D0%BD%D0%BD%D1%8F" TargetMode="External"/><Relationship Id="rId17" Type="http://schemas.openxmlformats.org/officeDocument/2006/relationships/hyperlink" Target="http://ua-referat.com/%D0%A2%D0%BE%D0%B2%D0%B0%D1%80%D0%BD%D0%B5_%D0%B2%D0%B8%D1%80%D0%BE%D0%B1%D0%BD%D0%B8%D1%86%D1%82%D0%B2%D0%BE" TargetMode="External"/><Relationship Id="rId2" Type="http://schemas.openxmlformats.org/officeDocument/2006/relationships/hyperlink" Target="http://ua-referat.com/%D0%96%D0%B8%D1%82%D1%82%D1%8F" TargetMode="External"/><Relationship Id="rId16" Type="http://schemas.openxmlformats.org/officeDocument/2006/relationships/hyperlink" Target="http://ua-referat.com/%D0%92%D0%B8%D1%80%D0%BE%D0%B1%D0%BD%D0%B8%D1%86%D1%82%D0%B2%D0%BE" TargetMode="External"/><Relationship Id="rId20" Type="http://schemas.openxmlformats.org/officeDocument/2006/relationships/hyperlink" Target="http://ua-referat.com/%D0%9C%D0%B0%D0%B9%D1%81%D1%82%D0%B5%D1%80" TargetMode="External"/><Relationship Id="rId1" Type="http://schemas.openxmlformats.org/officeDocument/2006/relationships/slideLayout" Target="../slideLayouts/slideLayout1.xml"/><Relationship Id="rId6" Type="http://schemas.openxmlformats.org/officeDocument/2006/relationships/hyperlink" Target="http://ua-referat.com/%D0%A5%D0%B0%D1%80%D0%B0%D0%BA%D1%82%D0%B5%D1%80" TargetMode="External"/><Relationship Id="rId11" Type="http://schemas.openxmlformats.org/officeDocument/2006/relationships/hyperlink" Target="http://ua-referat.com/%D0%9E%D1%80%D0%B3%D0%B0%D0%BD%D1%96%D0%B7%D0%B0%D1%86%D1%96%D1%8F" TargetMode="External"/><Relationship Id="rId24" Type="http://schemas.openxmlformats.org/officeDocument/2006/relationships/hyperlink" Target="http://ua-referat.com/%D0%91%D1%80%D0%B0%D1%82%D0%B8" TargetMode="External"/><Relationship Id="rId5" Type="http://schemas.openxmlformats.org/officeDocument/2006/relationships/hyperlink" Target="http://ua-referat.com/%D0%93%D0%BE%D1%81%D0%BF%D0%BE%D0%B4%D0%B0%D1%80" TargetMode="External"/><Relationship Id="rId15" Type="http://schemas.openxmlformats.org/officeDocument/2006/relationships/hyperlink" Target="http://ua-referat.com/%D0%9F%D1%80%D0%B0%D1%86%D1%8F" TargetMode="External"/><Relationship Id="rId23" Type="http://schemas.openxmlformats.org/officeDocument/2006/relationships/hyperlink" Target="http://ua-referat.com/%D0%9A%D0%B0%D0%BF%D1%96%D1%82%D0%B0%D0%BB%D1%96%D0%B7%D0%BC" TargetMode="External"/><Relationship Id="rId10" Type="http://schemas.openxmlformats.org/officeDocument/2006/relationships/hyperlink" Target="http://ua-referat.com/%D0%9A%D0%BD%D0%B8%D0%B3%D0%B0" TargetMode="External"/><Relationship Id="rId19" Type="http://schemas.openxmlformats.org/officeDocument/2006/relationships/hyperlink" Target="http://ua-referat.com/%D0%A2%D0%BE%D0%B3%D0%BE" TargetMode="External"/><Relationship Id="rId4" Type="http://schemas.openxmlformats.org/officeDocument/2006/relationships/hyperlink" Target="http://ua-referat.com/%D0%A0%D0%BE%D0%B7%D0%B2%D0%B8%D1%82%D0%BE%D0%BA" TargetMode="External"/><Relationship Id="rId9" Type="http://schemas.openxmlformats.org/officeDocument/2006/relationships/hyperlink" Target="http://ua-referat.com/%D0%86%D0%BD%D0%B2%D0%B5%D0%BD%D1%82%D0%B0%D1%80%D1%96" TargetMode="External"/><Relationship Id="rId14" Type="http://schemas.openxmlformats.org/officeDocument/2006/relationships/hyperlink" Target="http://ua-referat.com/%D0%9F%D1%96%D0%B4%D0%BF%D1%80%D0%B8%D1%94%D0%BC%D1%81%D1%82%D0%B2%D0%BE." TargetMode="External"/><Relationship Id="rId22" Type="http://schemas.openxmlformats.org/officeDocument/2006/relationships/hyperlink" Target="http://ua-referat.com/%D0%A0%D0%BE%D1%81%D1%96%D1%8F%D0%BD%D0%B8"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ua-referat.com/%D0%9E%D0%B1%D1%80%D0%BE%D0%BA" TargetMode="External"/><Relationship Id="rId7" Type="http://schemas.openxmlformats.org/officeDocument/2006/relationships/image" Target="../media/image5.png"/><Relationship Id="rId2" Type="http://schemas.openxmlformats.org/officeDocument/2006/relationships/hyperlink" Target="http://ua-referat.com/%D0%9F%D1%80%D0%BE%D1%86%D0%B5%D1%81" TargetMode="Externa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ua-referat.com/%D0%93%D1%80%D0%BE%D1%88%D1%96" TargetMode="External"/><Relationship Id="rId4" Type="http://schemas.openxmlformats.org/officeDocument/2006/relationships/hyperlink" Target="http://ua-referat.com/%D0%A3%D1%82%D1%96%D0%BA"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ua-referat.com/%D0%A2%D0%BE%D0%B2%D0%B0%D1%80%D0%B8%D1%81%D1%82%D0%B2%D0%BE" TargetMode="External"/><Relationship Id="rId13" Type="http://schemas.openxmlformats.org/officeDocument/2006/relationships/hyperlink" Target="http://ua-referat.com/%D0%9F%D1%80%D0%B0%D0%B2%D0%BE" TargetMode="External"/><Relationship Id="rId18" Type="http://schemas.openxmlformats.org/officeDocument/2006/relationships/hyperlink" Target="http://ua-referat.com/%D0%9F%D1%80%D0%BE_%D0%A6%D0%B5" TargetMode="External"/><Relationship Id="rId3" Type="http://schemas.openxmlformats.org/officeDocument/2006/relationships/hyperlink" Target="http://ua-referat.com/%D0%A0%D0%B5%D0%B2%D0%BE%D0%BB%D1%8E%D1%86%D1%96%D1%8F" TargetMode="External"/><Relationship Id="rId21" Type="http://schemas.openxmlformats.org/officeDocument/2006/relationships/hyperlink" Target="http://ua-referat.com/%D0%9C%D0%B0%D1%81%D0%BE%D0%BD%D0%B8" TargetMode="External"/><Relationship Id="rId7" Type="http://schemas.openxmlformats.org/officeDocument/2006/relationships/hyperlink" Target="http://ua-referat.com/%D0%9A%D0%BE%D1%82%D0%BB%D1%8F%D1%80%D0%B5%D0%B2%D1%81%D1%8C%D0%BA%D0%B8%D0%B9" TargetMode="External"/><Relationship Id="rId12" Type="http://schemas.openxmlformats.org/officeDocument/2006/relationships/hyperlink" Target="http://ua-referat.com/%D0%97%D0%B4%D1%96%D0%B9%D1%81%D0%BD%D0%B5%D0%BD%D0%BD%D1%8F" TargetMode="External"/><Relationship Id="rId17" Type="http://schemas.openxmlformats.org/officeDocument/2006/relationships/hyperlink" Target="http://ua-referat.com/%D0%94%D0%B5%D0%BA%D0%B0%D0%B1%D1%80%D0%B8%D0%B7%D0%BC" TargetMode="External"/><Relationship Id="rId2" Type="http://schemas.openxmlformats.org/officeDocument/2006/relationships/hyperlink" Target="http://ua-referat.com/%D0%90%D1%82%D0%BC%D0%BE%D1%81%D1%84%D0%B5%D1%80%D0%B0" TargetMode="External"/><Relationship Id="rId16" Type="http://schemas.openxmlformats.org/officeDocument/2006/relationships/hyperlink" Target="http://ua-referat.com/%D0%9C%D0%B0%D1%82%D0%B8" TargetMode="External"/><Relationship Id="rId20" Type="http://schemas.openxmlformats.org/officeDocument/2006/relationships/hyperlink" Target="http://ua-referat.com/%D0%92%D0%B0%D1%81%D0%B8%D0%BB%D1%8C%D0%BA%D0%B8" TargetMode="External"/><Relationship Id="rId1" Type="http://schemas.openxmlformats.org/officeDocument/2006/relationships/slideLayout" Target="../slideLayouts/slideLayout1.xml"/><Relationship Id="rId6" Type="http://schemas.openxmlformats.org/officeDocument/2006/relationships/hyperlink" Target="http://ua-referat.com/%D0%A3%D0%BA%D1%80%D0%B0%D1%97%D0%BD%D0%B8" TargetMode="External"/><Relationship Id="rId11" Type="http://schemas.openxmlformats.org/officeDocument/2006/relationships/hyperlink" Target="http://ua-referat.com/%D0%A1%D0%BA%D0%B0%D1%81%D1%83%D0%B2%D0%B0%D0%BD%D0%BD%D1%8F_%D0%BA%D1%80%D1%96%D0%BF%D0%BE%D1%81%D0%BD%D0%BE%D0%B3%D0%BE_%D0%BF%D1%80%D0%B0%D0%B2%D0%B0" TargetMode="External"/><Relationship Id="rId5" Type="http://schemas.openxmlformats.org/officeDocument/2006/relationships/hyperlink" Target="http://ua-referat.com/%D0%94%D0%B5%D0%BA%D0%B0%D0%B1%D1%80%D0%B8%D1%81%D1%82%D0%B8" TargetMode="External"/><Relationship Id="rId15" Type="http://schemas.openxmlformats.org/officeDocument/2006/relationships/hyperlink" Target="http://ua-referat.com/%D0%92%D1%96%D0%B4%D0%BF%D0%BE%D0%B2%D1%96%D0%B4%D1%8C" TargetMode="External"/><Relationship Id="rId23" Type="http://schemas.openxmlformats.org/officeDocument/2006/relationships/hyperlink" Target="http://ua-referat.com/%D0%9D%D0%B5%D0%B7%D0%B0%D0%BB%D0%B5%D0%B6%D0%BD%D1%96%D1%81%D1%82%D1%8C_%D0%A3%D0%BA%D1%80%D0%B0%D1%97%D0%BD%D0%B8" TargetMode="External"/><Relationship Id="rId10" Type="http://schemas.openxmlformats.org/officeDocument/2006/relationships/hyperlink" Target="http://ua-referat.com/%D0%9E%D1%80%D0%B3%D0%B0%D0%BD%D1%96%D0%B7%D0%B0%D1%86%D1%96%D1%8F" TargetMode="External"/><Relationship Id="rId19" Type="http://schemas.openxmlformats.org/officeDocument/2006/relationships/hyperlink" Target="http://ua-referat.com/%D0%9A%D0%B5%D1%80%D1%96%D0%B2%D0%BD%D0%B8%D0%BA" TargetMode="External"/><Relationship Id="rId4" Type="http://schemas.openxmlformats.org/officeDocument/2006/relationships/hyperlink" Target="http://ua-referat.com/%D0%A1%D0%B0%D0%BC%D0%B5" TargetMode="External"/><Relationship Id="rId9" Type="http://schemas.openxmlformats.org/officeDocument/2006/relationships/hyperlink" Target="http://ua-referat.com/%D0%9F%D0%B5%D1%82%D0%B5%D1%80%D0%B1%D1%83%D1%80%D0%B3" TargetMode="External"/><Relationship Id="rId14" Type="http://schemas.openxmlformats.org/officeDocument/2006/relationships/hyperlink" Target="http://ua-referat.com/%D0%91%D0%BE%D1%80%D0%B8%D1%81%D0%BE%D0%B2%D0%BE" TargetMode="External"/><Relationship Id="rId22" Type="http://schemas.openxmlformats.org/officeDocument/2006/relationships/hyperlink" Target="http://ua-referat.com/%D0%94%D0%B5%D1%80%D0%B6%D0%B0%D0%B2%D0%B0"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ua-referat.com/%D0%9F%D0%B0%D0%B2%D0%BB%D0%BE%D0%B2%D1%81%D1%8C%D0%BA" TargetMode="External"/><Relationship Id="rId13" Type="http://schemas.openxmlformats.org/officeDocument/2006/relationships/hyperlink" Target="http://ua-referat.com/%D0%A5%D0%B0%D1%80%D0%BA%D1%96%D0%B2" TargetMode="External"/><Relationship Id="rId18" Type="http://schemas.openxmlformats.org/officeDocument/2006/relationships/hyperlink" Target="http://ua-referat.com/%D0%94%D0%B5%D1%80%D0%B6%D0%B0%D0%B2%D0%B0" TargetMode="External"/><Relationship Id="rId26" Type="http://schemas.openxmlformats.org/officeDocument/2006/relationships/hyperlink" Target="http://ua-referat.com/%D0%9B%D1%96%D1%82%D0%B5%D1%80%D0%B0%D1%82%D1%83%D1%80%D0%B0" TargetMode="External"/><Relationship Id="rId3" Type="http://schemas.openxmlformats.org/officeDocument/2006/relationships/hyperlink" Target="http://ua-referat.com/%D0%86%D1%81%D1%82%D0%BE%D1%80%D1%96%D1%8F" TargetMode="External"/><Relationship Id="rId21" Type="http://schemas.openxmlformats.org/officeDocument/2006/relationships/hyperlink" Target="http://ua-referat.com/%D0%9F%D0%B5%D1%82%D0%B5%D1%80%D0%B1%D1%83%D1%80%D0%B3" TargetMode="External"/><Relationship Id="rId7" Type="http://schemas.openxmlformats.org/officeDocument/2006/relationships/hyperlink" Target="http://ua-referat.com/%D0%A1%D0%B0%D0%BC%D0%BE%D0%B2%D1%80%D1%8F%D0%B4%D1%83%D0%B2%D0%B0%D0%BD%D0%BD%D1%8F" TargetMode="External"/><Relationship Id="rId12" Type="http://schemas.openxmlformats.org/officeDocument/2006/relationships/hyperlink" Target="http://ua-referat.com/%D0%9D%D0%B0_%D1%85%D1%83%D1%82%D0%BE%D1%80%D1%96" TargetMode="External"/><Relationship Id="rId17" Type="http://schemas.openxmlformats.org/officeDocument/2006/relationships/hyperlink" Target="http://ua-referat.com/%D0%A5%D1%80%D0%B8%D1%81%D1%82%D0%B8%D1%8F%D0%BD%D1%81%D1%82%D0%B2%D0%BE" TargetMode="External"/><Relationship Id="rId25" Type="http://schemas.openxmlformats.org/officeDocument/2006/relationships/hyperlink" Target="http://ua-referat.com/%D0%9C%D0%B0%D1%82%D0%B5%D1%80%D1%96%D0%B0%D0%BB%D0%B8" TargetMode="External"/><Relationship Id="rId2" Type="http://schemas.openxmlformats.org/officeDocument/2006/relationships/hyperlink" Target="http://ua-referat.com/%D0%9A%D0%BE%D1%82%D0%BB%D1%8F%D1%80%D0%B5%D0%B2%D1%81%D1%8C%D0%BA%D0%B8%D0%B9" TargetMode="External"/><Relationship Id="rId16" Type="http://schemas.openxmlformats.org/officeDocument/2006/relationships/hyperlink" Target="http://ua-referat.com/%D0%94%D0%B5%D0%BC%D0%BE%D0%BA%D1%80%D0%B0%D1%82%D0%B8%D1%8F_2" TargetMode="External"/><Relationship Id="rId20" Type="http://schemas.openxmlformats.org/officeDocument/2006/relationships/hyperlink" Target="http://ua-referat.com/%D0%A1%D0%B0%D0%BD%D0%BA%D1%82-%D0%9F%D0%B5%D1%82%D0%B5%D1%80%D0%B1%D1%83%D1%80%D0%B3" TargetMode="External"/><Relationship Id="rId29" Type="http://schemas.openxmlformats.org/officeDocument/2006/relationships/hyperlink" Target="http://ua-referat.com/%D0%A2%D0%B2%D0%BE%D1%80%D1%87%D1%96%D1%81%D1%82%D1%8C" TargetMode="External"/><Relationship Id="rId1" Type="http://schemas.openxmlformats.org/officeDocument/2006/relationships/slideLayout" Target="../slideLayouts/slideLayout1.xml"/><Relationship Id="rId6" Type="http://schemas.openxmlformats.org/officeDocument/2006/relationships/hyperlink" Target="http://ua-referat.com/%D0%A3%D0%BA%D1%80%D0%B0%D1%97%D0%BD%D0%B8" TargetMode="External"/><Relationship Id="rId11" Type="http://schemas.openxmlformats.org/officeDocument/2006/relationships/hyperlink" Target="http://ua-referat.com/%D0%9C%D0%B8%D0%BA%D0%BE%D0%BB%D0%B0_%D0%93%D0%BE%D0%B3%D0%BE%D0%BB%D1%8C" TargetMode="External"/><Relationship Id="rId24" Type="http://schemas.openxmlformats.org/officeDocument/2006/relationships/hyperlink" Target="http://ua-referat.com/%D0%92%D1%96%D1%80%D1%88%D1%96" TargetMode="External"/><Relationship Id="rId5" Type="http://schemas.openxmlformats.org/officeDocument/2006/relationships/hyperlink" Target="http://ua-referat.com/%D0%94%D1%83%D0%BC%D0%BA%D0%B0" TargetMode="External"/><Relationship Id="rId15" Type="http://schemas.openxmlformats.org/officeDocument/2006/relationships/hyperlink" Target="http://ua-referat.com/%D0%9F%D0%BE%D0%B5%D1%82" TargetMode="External"/><Relationship Id="rId23" Type="http://schemas.openxmlformats.org/officeDocument/2006/relationships/hyperlink" Target="http://ua-referat.com/%D0%A5%D1%83%D0%B4%D0%BE%D0%B6%D0%BD%D0%B8%D0%BA" TargetMode="External"/><Relationship Id="rId28" Type="http://schemas.openxmlformats.org/officeDocument/2006/relationships/hyperlink" Target="http://ua-referat.com/%D0%9F%D1%96%D0%B4%D1%81%D1%82%D0%B0%D0%B2%D0%B8" TargetMode="External"/><Relationship Id="rId10" Type="http://schemas.openxmlformats.org/officeDocument/2006/relationships/hyperlink" Target="http://ua-referat.com/%D0%9F%D1%96%D1%81%D0%BD%D1%96" TargetMode="External"/><Relationship Id="rId19" Type="http://schemas.openxmlformats.org/officeDocument/2006/relationships/hyperlink" Target="http://ua-referat.com/%D0%A1%D0%BF%D1%96%D0%BB%D0%BA%D1%83%D0%B2%D0%B0%D0%BD%D0%BD%D1%8F" TargetMode="External"/><Relationship Id="rId31" Type="http://schemas.openxmlformats.org/officeDocument/2006/relationships/hyperlink" Target="http://ua-referat.com/%D0%92%D1%96%D0%B4%D1%80%D0%BE%D0%B4%D0%B6%D0%B5%D0%BD%D0%BD%D1%8F" TargetMode="External"/><Relationship Id="rId4" Type="http://schemas.openxmlformats.org/officeDocument/2006/relationships/hyperlink" Target="http://ua-referat.com/%D0%A0%D0%BE%D0%B7%D0%BF%D0%BE%D0%B2%D1%96%D0%B4%D1%96" TargetMode="External"/><Relationship Id="rId9" Type="http://schemas.openxmlformats.org/officeDocument/2006/relationships/hyperlink" Target="http://ua-referat.com/%D0%A4%D0%BE%D0%BB%D1%8C%D0%BA%D0%BB%D0%BE%D1%80" TargetMode="External"/><Relationship Id="rId14" Type="http://schemas.openxmlformats.org/officeDocument/2006/relationships/hyperlink" Target="http://ua-referat.com/%D0%9A%D0%BE%D1%88%D1%82%D0%BE%D0%BC" TargetMode="External"/><Relationship Id="rId22" Type="http://schemas.openxmlformats.org/officeDocument/2006/relationships/hyperlink" Target="http://ua-referat.com/%D0%9F%D0%BE%D0%BA%D0%B0%D1%80%D0%B0%D0%BD%D0%BD%D1%8F" TargetMode="External"/><Relationship Id="rId27" Type="http://schemas.openxmlformats.org/officeDocument/2006/relationships/hyperlink" Target="http://ua-referat.com/%D0%9F%D0%BE%D0%B5%D0%B7%D1%96%D1%8F" TargetMode="External"/><Relationship Id="rId30" Type="http://schemas.openxmlformats.org/officeDocument/2006/relationships/hyperlink" Target="http://ua-referat.com/%D0%A2%D0%B2%D0%BE%D1%80%D0%B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3317" y="283573"/>
            <a:ext cx="10515600" cy="1325563"/>
          </a:xfrm>
        </p:spPr>
        <p:style>
          <a:lnRef idx="0">
            <a:schemeClr val="accent6"/>
          </a:lnRef>
          <a:fillRef idx="3">
            <a:schemeClr val="accent6"/>
          </a:fillRef>
          <a:effectRef idx="3">
            <a:schemeClr val="accent6"/>
          </a:effectRef>
          <a:fontRef idx="minor">
            <a:schemeClr val="lt1"/>
          </a:fontRef>
        </p:style>
        <p:txBody>
          <a:bodyPr>
            <a:noAutofit/>
          </a:bodyPr>
          <a:lstStyle/>
          <a:p>
            <a:pPr algn="ctr"/>
            <a:r>
              <a:rPr lang="ru-RU" sz="3200" i="1" dirty="0" err="1" smtClean="0"/>
              <a:t>Українські</a:t>
            </a:r>
            <a:r>
              <a:rPr lang="ru-RU" sz="3200" i="1" dirty="0" smtClean="0"/>
              <a:t> </a:t>
            </a:r>
            <a:r>
              <a:rPr lang="ru-RU" sz="3200" i="1" dirty="0" err="1" smtClean="0"/>
              <a:t>землі</a:t>
            </a:r>
            <a:r>
              <a:rPr lang="ru-RU" sz="3200" i="1" dirty="0" smtClean="0"/>
              <a:t> у </a:t>
            </a:r>
            <a:r>
              <a:rPr lang="ru-RU" sz="3200" i="1" dirty="0" err="1" smtClean="0"/>
              <a:t>складі</a:t>
            </a:r>
            <a:r>
              <a:rPr lang="ru-RU" sz="3200" i="1" dirty="0" smtClean="0"/>
              <a:t> </a:t>
            </a:r>
            <a:r>
              <a:rPr lang="ru-RU" sz="3200" i="1" dirty="0" err="1" smtClean="0"/>
              <a:t>Російської</a:t>
            </a:r>
            <a:r>
              <a:rPr lang="ru-RU" sz="3200" i="1" dirty="0" smtClean="0"/>
              <a:t> </a:t>
            </a:r>
            <a:r>
              <a:rPr lang="ru-RU" sz="3200" i="1" dirty="0" err="1" smtClean="0"/>
              <a:t>імперії</a:t>
            </a:r>
            <a:r>
              <a:rPr lang="ru-RU" sz="3200" i="1" dirty="0" smtClean="0"/>
              <a:t> у </a:t>
            </a:r>
            <a:r>
              <a:rPr lang="ru-RU" sz="3200" i="1" dirty="0" err="1" smtClean="0"/>
              <a:t>першій</a:t>
            </a:r>
            <a:r>
              <a:rPr lang="ru-RU" sz="3200" i="1" dirty="0" smtClean="0"/>
              <a:t> </a:t>
            </a:r>
            <a:r>
              <a:rPr lang="ru-RU" sz="3200" i="1" dirty="0" err="1" smtClean="0"/>
              <a:t>половині</a:t>
            </a:r>
            <a:r>
              <a:rPr lang="ru-RU" sz="3200" i="1" dirty="0" smtClean="0"/>
              <a:t> ХІХ ст.</a:t>
            </a:r>
            <a:r>
              <a:rPr lang="ru-RU" sz="3200" dirty="0" smtClean="0"/>
              <a:t/>
            </a:r>
            <a:br>
              <a:rPr lang="ru-RU" sz="3200" dirty="0" smtClean="0"/>
            </a:br>
            <a:endParaRPr lang="ru-RU" sz="3200" dirty="0"/>
          </a:p>
        </p:txBody>
      </p:sp>
      <p:pic>
        <p:nvPicPr>
          <p:cNvPr id="6" name="Объект 5"/>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814510" y="1688123"/>
            <a:ext cx="5384800" cy="4328724"/>
          </a:xfrm>
        </p:spPr>
      </p:pic>
      <p:pic>
        <p:nvPicPr>
          <p:cNvPr id="7" name="Объект 6"/>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6425955" y="1719384"/>
            <a:ext cx="5384800" cy="4410757"/>
          </a:xfrm>
        </p:spPr>
      </p:pic>
    </p:spTree>
    <p:extLst>
      <p:ext uri="{BB962C8B-B14F-4D97-AF65-F5344CB8AC3E}">
        <p14:creationId xmlns:p14="http://schemas.microsoft.com/office/powerpoint/2010/main" val="14068668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effectLst>
                  <a:outerShdw blurRad="38100" dist="38100" dir="2700000" algn="tl">
                    <a:srgbClr val="000000">
                      <a:alpha val="43137"/>
                    </a:srgbClr>
                  </a:outerShdw>
                </a:effectLst>
              </a:rPr>
              <a:t>Зміст</a:t>
            </a:r>
            <a:endParaRPr lang="ru-RU" b="1" dirty="0">
              <a:effectLst>
                <a:outerShdw blurRad="38100" dist="38100" dir="2700000" algn="tl">
                  <a:srgbClr val="000000">
                    <a:alpha val="43137"/>
                  </a:srgbClr>
                </a:outerShdw>
              </a:effectLst>
            </a:endParaRPr>
          </a:p>
        </p:txBody>
      </p:sp>
      <p:sp>
        <p:nvSpPr>
          <p:cNvPr id="3" name="Объект 2"/>
          <p:cNvSpPr>
            <a:spLocks noGrp="1"/>
          </p:cNvSpPr>
          <p:nvPr>
            <p:ph idx="1"/>
          </p:nvPr>
        </p:nvSpPr>
        <p:spPr/>
        <p:txBody>
          <a:bodyPr>
            <a:normAutofit lnSpcReduction="10000"/>
          </a:bodyPr>
          <a:lstStyle/>
          <a:p>
            <a:pPr marL="514350" indent="-514350">
              <a:buFont typeface="+mj-lt"/>
              <a:buAutoNum type="arabicPeriod"/>
            </a:pPr>
            <a:endParaRPr lang="ru-RU" dirty="0" smtClean="0"/>
          </a:p>
          <a:p>
            <a:pPr marL="0" indent="0">
              <a:buNone/>
            </a:pPr>
            <a:r>
              <a:rPr lang="ru-RU" b="1" i="1" dirty="0" smtClean="0"/>
              <a:t>1</a:t>
            </a:r>
            <a:r>
              <a:rPr lang="ru-RU" dirty="0" smtClean="0"/>
              <a:t>)</a:t>
            </a:r>
            <a:r>
              <a:rPr lang="ru-RU" b="1" i="1" dirty="0"/>
              <a:t> </a:t>
            </a:r>
            <a:r>
              <a:rPr lang="ru-RU" b="1" i="1" dirty="0" err="1"/>
              <a:t>Адміністративно-територіальний</a:t>
            </a:r>
            <a:r>
              <a:rPr lang="ru-RU" b="1" i="1" dirty="0"/>
              <a:t> </a:t>
            </a:r>
            <a:r>
              <a:rPr lang="ru-RU" b="1" i="1" dirty="0" err="1" smtClean="0"/>
              <a:t>поділ</a:t>
            </a:r>
            <a:r>
              <a:rPr lang="ru-RU" b="1" i="1" dirty="0" smtClean="0"/>
              <a:t> </a:t>
            </a:r>
          </a:p>
          <a:p>
            <a:pPr marL="0" indent="0">
              <a:buNone/>
            </a:pPr>
            <a:r>
              <a:rPr lang="ru-RU" b="1" i="1" dirty="0" smtClean="0"/>
              <a:t>2)</a:t>
            </a:r>
            <a:r>
              <a:rPr lang="ru-RU" b="1" i="1" dirty="0"/>
              <a:t>  </a:t>
            </a:r>
            <a:r>
              <a:rPr lang="ru-RU" b="1" i="1" dirty="0" err="1">
                <a:hlinkClick r:id="rId2" tooltip="Україна в системі міжнародних відносин"/>
              </a:rPr>
              <a:t>Україна</a:t>
            </a:r>
            <a:r>
              <a:rPr lang="ru-RU" b="1" i="1" dirty="0">
                <a:hlinkClick r:id="rId2" tooltip="Україна в системі міжнародних відносин"/>
              </a:rPr>
              <a:t> в </a:t>
            </a:r>
            <a:r>
              <a:rPr lang="ru-RU" b="1" i="1" dirty="0" err="1">
                <a:hlinkClick r:id="rId2" tooltip="Україна в системі міжнародних відносин"/>
              </a:rPr>
              <a:t>системі</a:t>
            </a:r>
            <a:r>
              <a:rPr lang="ru-RU" b="1" i="1" dirty="0">
                <a:hlinkClick r:id="rId2" tooltip="Україна в системі міжнародних відносин"/>
              </a:rPr>
              <a:t> </a:t>
            </a:r>
            <a:r>
              <a:rPr lang="ru-RU" b="1" i="1" dirty="0" err="1">
                <a:hlinkClick r:id="rId2" tooltip="Україна в системі міжнародних відносин"/>
              </a:rPr>
              <a:t>міжнародних</a:t>
            </a:r>
            <a:r>
              <a:rPr lang="ru-RU" b="1" i="1" dirty="0">
                <a:hlinkClick r:id="rId2" tooltip="Україна в системі міжнародних відносин"/>
              </a:rPr>
              <a:t> </a:t>
            </a:r>
            <a:r>
              <a:rPr lang="ru-RU" b="1" i="1" dirty="0" err="1">
                <a:hlinkClick r:id="rId2" tooltip="Україна в системі міжнародних відносин"/>
              </a:rPr>
              <a:t>відносин</a:t>
            </a:r>
            <a:r>
              <a:rPr lang="ru-RU" b="1" i="1" dirty="0"/>
              <a:t> </a:t>
            </a:r>
            <a:r>
              <a:rPr lang="ru-RU" b="1" i="1" dirty="0" err="1"/>
              <a:t>першої</a:t>
            </a:r>
            <a:r>
              <a:rPr lang="ru-RU" b="1" i="1" dirty="0"/>
              <a:t> </a:t>
            </a:r>
            <a:r>
              <a:rPr lang="ru-RU" b="1" i="1" dirty="0" err="1"/>
              <a:t>половини</a:t>
            </a:r>
            <a:r>
              <a:rPr lang="ru-RU" b="1" i="1" dirty="0"/>
              <a:t> ХІХ ст</a:t>
            </a:r>
            <a:r>
              <a:rPr lang="ru-RU" b="1" i="1" dirty="0" smtClean="0"/>
              <a:t>. </a:t>
            </a:r>
          </a:p>
          <a:p>
            <a:pPr marL="0" indent="0">
              <a:buNone/>
            </a:pPr>
            <a:r>
              <a:rPr lang="ru-RU" b="1" i="1" dirty="0" smtClean="0"/>
              <a:t>3</a:t>
            </a:r>
            <a:r>
              <a:rPr lang="ru-RU" dirty="0" smtClean="0"/>
              <a:t>)</a:t>
            </a:r>
            <a:r>
              <a:rPr lang="ru-RU" b="1" i="1" dirty="0" smtClean="0"/>
              <a:t> </a:t>
            </a:r>
            <a:r>
              <a:rPr lang="ru-RU" b="1" i="1" dirty="0" err="1"/>
              <a:t>Соціально-економічне</a:t>
            </a:r>
            <a:r>
              <a:rPr lang="ru-RU" b="1" i="1" dirty="0"/>
              <a:t> становище </a:t>
            </a:r>
            <a:r>
              <a:rPr lang="ru-RU" b="1" i="1" dirty="0" err="1"/>
              <a:t>українських</a:t>
            </a:r>
            <a:r>
              <a:rPr lang="ru-RU" b="1" i="1" dirty="0"/>
              <a:t> </a:t>
            </a:r>
            <a:r>
              <a:rPr lang="ru-RU" b="1" i="1" dirty="0" smtClean="0"/>
              <a:t>земель</a:t>
            </a:r>
          </a:p>
          <a:p>
            <a:pPr marL="0" indent="0">
              <a:buNone/>
            </a:pPr>
            <a:r>
              <a:rPr lang="ru-RU" b="1" i="1" dirty="0" smtClean="0"/>
              <a:t>4)</a:t>
            </a:r>
            <a:r>
              <a:rPr lang="ru-RU" b="1" i="1" dirty="0"/>
              <a:t> </a:t>
            </a:r>
            <a:r>
              <a:rPr lang="ru-RU" b="1" i="1" dirty="0" smtClean="0"/>
              <a:t> </a:t>
            </a:r>
            <a:r>
              <a:rPr lang="ru-RU" b="1" i="1" dirty="0" err="1"/>
              <a:t>Соціальна</a:t>
            </a:r>
            <a:r>
              <a:rPr lang="ru-RU" b="1" i="1" dirty="0"/>
              <a:t> </a:t>
            </a:r>
            <a:r>
              <a:rPr lang="ru-RU" b="1" i="1" dirty="0" err="1"/>
              <a:t>боротьба</a:t>
            </a:r>
            <a:r>
              <a:rPr lang="ru-RU" b="1" i="1" dirty="0"/>
              <a:t>. </a:t>
            </a:r>
            <a:r>
              <a:rPr lang="ru-RU" b="1" i="1" dirty="0" err="1"/>
              <a:t>Устим</a:t>
            </a:r>
            <a:r>
              <a:rPr lang="ru-RU" b="1" i="1" dirty="0"/>
              <a:t> </a:t>
            </a:r>
            <a:r>
              <a:rPr lang="ru-RU" b="1" i="1" dirty="0" err="1" smtClean="0"/>
              <a:t>Кармелюк</a:t>
            </a:r>
            <a:endParaRPr lang="ru-RU" b="1" i="1" dirty="0" smtClean="0"/>
          </a:p>
          <a:p>
            <a:pPr marL="0" indent="0">
              <a:buNone/>
            </a:pPr>
            <a:r>
              <a:rPr lang="ru-RU" b="1" i="1" dirty="0" smtClean="0"/>
              <a:t>5) </a:t>
            </a:r>
            <a:r>
              <a:rPr lang="ru-RU" b="1" i="1" dirty="0" err="1"/>
              <a:t>Суспільно-політичний</a:t>
            </a:r>
            <a:r>
              <a:rPr lang="ru-RU" b="1" i="1" dirty="0"/>
              <a:t> </a:t>
            </a:r>
            <a:r>
              <a:rPr lang="ru-RU" b="1" i="1" dirty="0" err="1" smtClean="0"/>
              <a:t>рух</a:t>
            </a:r>
            <a:endParaRPr lang="ru-RU" b="1" i="1" dirty="0" smtClean="0"/>
          </a:p>
          <a:p>
            <a:pPr marL="0" indent="0">
              <a:buNone/>
            </a:pPr>
            <a:r>
              <a:rPr lang="ru-RU" b="1" i="1" dirty="0" smtClean="0"/>
              <a:t>6)</a:t>
            </a:r>
            <a:r>
              <a:rPr lang="ru-RU" b="1" i="1" dirty="0"/>
              <a:t> </a:t>
            </a:r>
            <a:r>
              <a:rPr lang="ru-RU" b="1" i="1" dirty="0" err="1"/>
              <a:t>Національне</a:t>
            </a:r>
            <a:r>
              <a:rPr lang="ru-RU" b="1" i="1" dirty="0"/>
              <a:t> </a:t>
            </a:r>
            <a:r>
              <a:rPr lang="ru-RU" b="1" i="1" dirty="0" err="1">
                <a:hlinkClick r:id="rId3" tooltip="Відродження"/>
              </a:rPr>
              <a:t>відродження</a:t>
            </a:r>
            <a:r>
              <a:rPr lang="ru-RU" b="1" i="1" dirty="0"/>
              <a:t>. </a:t>
            </a:r>
            <a:r>
              <a:rPr lang="ru-RU" b="1" i="1" dirty="0" err="1"/>
              <a:t>Кирило-Мефодієвське</a:t>
            </a:r>
            <a:r>
              <a:rPr lang="ru-RU" b="1" i="1" dirty="0"/>
              <a:t> братство</a:t>
            </a:r>
            <a:endParaRPr lang="ru-RU" dirty="0" smtClean="0"/>
          </a:p>
          <a:p>
            <a:pPr marL="514350" indent="-514350">
              <a:buFont typeface="+mj-lt"/>
              <a:buAutoNum type="arabicPeriod"/>
            </a:pPr>
            <a:endParaRPr lang="ru-RU" dirty="0" smtClean="0"/>
          </a:p>
        </p:txBody>
      </p:sp>
    </p:spTree>
    <p:extLst>
      <p:ext uri="{BB962C8B-B14F-4D97-AF65-F5344CB8AC3E}">
        <p14:creationId xmlns:p14="http://schemas.microsoft.com/office/powerpoint/2010/main" val="1067830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9200" y="1688123"/>
            <a:ext cx="10363200" cy="4630381"/>
          </a:xfrm>
        </p:spPr>
        <p:txBody>
          <a:bodyPr/>
          <a:lstStyle/>
          <a:p>
            <a:r>
              <a:rPr lang="ru-RU" sz="1200" b="0" dirty="0">
                <a:effectLst/>
              </a:rPr>
              <a:t>На </a:t>
            </a:r>
            <a:r>
              <a:rPr lang="ru-RU" sz="1200" b="0" dirty="0" err="1">
                <a:effectLst/>
              </a:rPr>
              <a:t>українські</a:t>
            </a:r>
            <a:r>
              <a:rPr lang="ru-RU" sz="1200" b="0" dirty="0">
                <a:effectLst/>
              </a:rPr>
              <a:t> </a:t>
            </a:r>
            <a:r>
              <a:rPr lang="ru-RU" sz="1200" b="0" dirty="0" err="1">
                <a:effectLst/>
              </a:rPr>
              <a:t>землі</a:t>
            </a:r>
            <a:r>
              <a:rPr lang="ru-RU" sz="1200" b="0" dirty="0">
                <a:effectLst/>
              </a:rPr>
              <a:t>, </a:t>
            </a:r>
            <a:r>
              <a:rPr lang="ru-RU" sz="1200" b="0" dirty="0" err="1">
                <a:effectLst/>
              </a:rPr>
              <a:t>що</a:t>
            </a:r>
            <a:r>
              <a:rPr lang="ru-RU" sz="1200" b="0" dirty="0">
                <a:effectLst/>
              </a:rPr>
              <a:t> входили до складу </a:t>
            </a:r>
            <a:r>
              <a:rPr lang="ru-RU" sz="1200" b="0" dirty="0" err="1">
                <a:effectLst/>
              </a:rPr>
              <a:t>Росії</a:t>
            </a:r>
            <a:r>
              <a:rPr lang="ru-RU" sz="1200" b="0" dirty="0">
                <a:effectLst/>
              </a:rPr>
              <a:t>, з метою </a:t>
            </a:r>
            <a:r>
              <a:rPr lang="ru-RU" sz="1200" b="0" dirty="0" err="1">
                <a:effectLst/>
              </a:rPr>
              <a:t>уніфікації</a:t>
            </a:r>
            <a:r>
              <a:rPr lang="ru-RU" sz="1200" b="0" dirty="0">
                <a:effectLst/>
              </a:rPr>
              <a:t> </a:t>
            </a:r>
            <a:r>
              <a:rPr lang="ru-RU" sz="1200" b="0" dirty="0" err="1">
                <a:effectLst/>
                <a:hlinkClick r:id="rId2" tooltip="Системи Управління"/>
              </a:rPr>
              <a:t>системи</a:t>
            </a:r>
            <a:r>
              <a:rPr lang="ru-RU" sz="1200" b="0" dirty="0">
                <a:effectLst/>
                <a:hlinkClick r:id="rId2" tooltip="Системи Управління"/>
              </a:rPr>
              <a:t> </a:t>
            </a:r>
            <a:r>
              <a:rPr lang="ru-RU" sz="1200" b="0" dirty="0" err="1">
                <a:effectLst/>
                <a:hlinkClick r:id="rId2" tooltip="Системи Управління"/>
              </a:rPr>
              <a:t>управління</a:t>
            </a:r>
            <a:r>
              <a:rPr lang="ru-RU" sz="1200" b="0" dirty="0">
                <a:effectLst/>
              </a:rPr>
              <a:t>, </a:t>
            </a:r>
            <a:r>
              <a:rPr lang="ru-RU" sz="1200" b="0" dirty="0" err="1">
                <a:effectLst/>
              </a:rPr>
              <a:t>наприкінці</a:t>
            </a:r>
            <a:r>
              <a:rPr lang="ru-RU" sz="1200" b="0" dirty="0">
                <a:effectLst/>
              </a:rPr>
              <a:t> ХVІІІ ст. </a:t>
            </a:r>
            <a:r>
              <a:rPr lang="ru-RU" sz="1200" b="0" dirty="0" err="1">
                <a:effectLst/>
              </a:rPr>
              <a:t>був</a:t>
            </a:r>
            <a:r>
              <a:rPr lang="ru-RU" sz="1200" b="0" dirty="0">
                <a:effectLst/>
              </a:rPr>
              <a:t> </a:t>
            </a:r>
            <a:r>
              <a:rPr lang="ru-RU" sz="1200" b="0" dirty="0" err="1">
                <a:effectLst/>
              </a:rPr>
              <a:t>поширений</a:t>
            </a:r>
            <a:r>
              <a:rPr lang="ru-RU" sz="1200" b="0" dirty="0">
                <a:effectLst/>
              </a:rPr>
              <a:t> </a:t>
            </a:r>
            <a:r>
              <a:rPr lang="ru-RU" sz="1200" b="0" dirty="0" err="1">
                <a:effectLst/>
              </a:rPr>
              <a:t>загальноросійський</a:t>
            </a:r>
            <a:r>
              <a:rPr lang="ru-RU" sz="1200" b="0" dirty="0">
                <a:effectLst/>
              </a:rPr>
              <a:t> </a:t>
            </a:r>
            <a:r>
              <a:rPr lang="ru-RU" sz="1200" b="0" dirty="0" err="1">
                <a:effectLst/>
              </a:rPr>
              <a:t>адміністративний</a:t>
            </a:r>
            <a:r>
              <a:rPr lang="ru-RU" sz="1200" b="0" dirty="0">
                <a:effectLst/>
              </a:rPr>
              <a:t> </a:t>
            </a:r>
            <a:r>
              <a:rPr lang="ru-RU" sz="1200" b="0" dirty="0" err="1">
                <a:effectLst/>
              </a:rPr>
              <a:t>поділ</a:t>
            </a:r>
            <a:r>
              <a:rPr lang="ru-RU" sz="1200" b="0" dirty="0">
                <a:effectLst/>
              </a:rPr>
              <a:t>. </a:t>
            </a:r>
            <a:r>
              <a:rPr lang="ru-RU" sz="1200" b="0" dirty="0" err="1">
                <a:effectLst/>
              </a:rPr>
              <a:t>Територію</a:t>
            </a:r>
            <a:r>
              <a:rPr lang="ru-RU" sz="1200" b="0" dirty="0">
                <a:effectLst/>
              </a:rPr>
              <a:t> </a:t>
            </a:r>
            <a:r>
              <a:rPr lang="ru-RU" sz="1200" b="0" dirty="0" err="1">
                <a:effectLst/>
                <a:hlinkClick r:id="rId3" tooltip="України"/>
              </a:rPr>
              <a:t>України</a:t>
            </a:r>
            <a:r>
              <a:rPr lang="ru-RU" sz="1200" b="0" dirty="0">
                <a:effectLst/>
              </a:rPr>
              <a:t> </a:t>
            </a:r>
            <a:r>
              <a:rPr lang="ru-RU" sz="1200" b="0" dirty="0" err="1">
                <a:effectLst/>
              </a:rPr>
              <a:t>поділили</a:t>
            </a:r>
            <a:r>
              <a:rPr lang="ru-RU" sz="1200" b="0" dirty="0">
                <a:effectLst/>
              </a:rPr>
              <a:t> на </a:t>
            </a:r>
            <a:r>
              <a:rPr lang="ru-RU" sz="1200" b="0" dirty="0" err="1">
                <a:effectLst/>
              </a:rPr>
              <a:t>губернії</a:t>
            </a:r>
            <a:r>
              <a:rPr lang="ru-RU" sz="1200" b="0" dirty="0">
                <a:effectLst/>
              </a:rPr>
              <a:t> і </a:t>
            </a:r>
            <a:r>
              <a:rPr lang="ru-RU" sz="1200" b="0" dirty="0" err="1">
                <a:effectLst/>
              </a:rPr>
              <a:t>повіти</a:t>
            </a:r>
            <a:r>
              <a:rPr lang="ru-RU" sz="1200" b="0" dirty="0">
                <a:effectLst/>
              </a:rPr>
              <a:t>.</a:t>
            </a:r>
            <a:br>
              <a:rPr lang="ru-RU" sz="1200" b="0" dirty="0">
                <a:effectLst/>
              </a:rPr>
            </a:br>
            <a:r>
              <a:rPr lang="ru-RU" sz="1200" b="0" dirty="0">
                <a:effectLst/>
              </a:rPr>
              <a:t>На </a:t>
            </a:r>
            <a:r>
              <a:rPr lang="ru-RU" sz="1200" b="0" dirty="0" err="1">
                <a:effectLst/>
              </a:rPr>
              <a:t>Лівобережній</a:t>
            </a:r>
            <a:r>
              <a:rPr lang="ru-RU" sz="1200" b="0" dirty="0">
                <a:effectLst/>
              </a:rPr>
              <a:t> </a:t>
            </a:r>
            <a:r>
              <a:rPr lang="ru-RU" sz="1200" b="0" dirty="0" err="1">
                <a:effectLst/>
              </a:rPr>
              <a:t>Україні</a:t>
            </a:r>
            <a:r>
              <a:rPr lang="ru-RU" sz="1200" b="0" dirty="0">
                <a:effectLst/>
              </a:rPr>
              <a:t> у 1796 р. </a:t>
            </a:r>
            <a:r>
              <a:rPr lang="ru-RU" sz="1200" b="0" dirty="0" err="1">
                <a:effectLst/>
              </a:rPr>
              <a:t>була</a:t>
            </a:r>
            <a:r>
              <a:rPr lang="ru-RU" sz="1200" b="0" dirty="0">
                <a:effectLst/>
              </a:rPr>
              <a:t> створена </a:t>
            </a:r>
            <a:r>
              <a:rPr lang="ru-RU" sz="1200" b="0" dirty="0" err="1">
                <a:effectLst/>
              </a:rPr>
              <a:t>Малоросійська</a:t>
            </a:r>
            <a:r>
              <a:rPr lang="ru-RU" sz="1200" b="0" dirty="0">
                <a:effectLst/>
              </a:rPr>
              <a:t> </a:t>
            </a:r>
            <a:r>
              <a:rPr lang="ru-RU" sz="1200" b="0" dirty="0" err="1">
                <a:effectLst/>
              </a:rPr>
              <a:t>губернія</a:t>
            </a:r>
            <a:r>
              <a:rPr lang="ru-RU" sz="1200" b="0" dirty="0">
                <a:effectLst/>
              </a:rPr>
              <a:t>, а на </a:t>
            </a:r>
            <a:r>
              <a:rPr lang="ru-RU" sz="1200" b="0" dirty="0" err="1">
                <a:effectLst/>
              </a:rPr>
              <a:t>Слобожанщині</a:t>
            </a:r>
            <a:r>
              <a:rPr lang="ru-RU" sz="1200" b="0" dirty="0">
                <a:effectLst/>
              </a:rPr>
              <a:t> – </a:t>
            </a:r>
            <a:r>
              <a:rPr lang="ru-RU" sz="1200" b="0" dirty="0" err="1">
                <a:effectLst/>
              </a:rPr>
              <a:t>Слобідсько-Українська</a:t>
            </a:r>
            <a:r>
              <a:rPr lang="ru-RU" sz="1200" b="0" dirty="0">
                <a:effectLst/>
              </a:rPr>
              <a:t> </a:t>
            </a:r>
            <a:r>
              <a:rPr lang="ru-RU" sz="1200" b="0" dirty="0" err="1">
                <a:effectLst/>
              </a:rPr>
              <a:t>губернія</a:t>
            </a:r>
            <a:r>
              <a:rPr lang="ru-RU" sz="1200" b="0" dirty="0">
                <a:effectLst/>
              </a:rPr>
              <a:t> (у 1835 р. </a:t>
            </a:r>
            <a:r>
              <a:rPr lang="ru-RU" sz="1200" b="0" dirty="0" err="1">
                <a:effectLst/>
              </a:rPr>
              <a:t>перейменована</a:t>
            </a:r>
            <a:r>
              <a:rPr lang="ru-RU" sz="1200" b="0" dirty="0">
                <a:effectLst/>
              </a:rPr>
              <a:t> у </a:t>
            </a:r>
            <a:r>
              <a:rPr lang="ru-RU" sz="1200" b="0" dirty="0" err="1">
                <a:effectLst/>
              </a:rPr>
              <a:t>Харківську</a:t>
            </a:r>
            <a:r>
              <a:rPr lang="ru-RU" sz="1200" b="0" dirty="0">
                <a:effectLst/>
              </a:rPr>
              <a:t> </a:t>
            </a:r>
            <a:r>
              <a:rPr lang="ru-RU" sz="1200" b="0" dirty="0" err="1">
                <a:effectLst/>
              </a:rPr>
              <a:t>губернію</a:t>
            </a:r>
            <a:r>
              <a:rPr lang="ru-RU" sz="1200" b="0" dirty="0">
                <a:effectLst/>
              </a:rPr>
              <a:t>).</a:t>
            </a:r>
            <a:br>
              <a:rPr lang="ru-RU" sz="1200" b="0" dirty="0">
                <a:effectLst/>
              </a:rPr>
            </a:br>
            <a:r>
              <a:rPr lang="ru-RU" sz="1200" b="0" dirty="0">
                <a:effectLst/>
              </a:rPr>
              <a:t>У тому ж </a:t>
            </a:r>
            <a:r>
              <a:rPr lang="ru-RU" sz="1200" b="0" dirty="0" err="1">
                <a:effectLst/>
              </a:rPr>
              <a:t>році</a:t>
            </a:r>
            <a:r>
              <a:rPr lang="ru-RU" sz="1200" b="0" dirty="0">
                <a:effectLst/>
              </a:rPr>
              <a:t> (1796 р) </a:t>
            </a:r>
            <a:r>
              <a:rPr lang="ru-RU" sz="1200" b="0" dirty="0" err="1">
                <a:effectLst/>
              </a:rPr>
              <a:t>Правобережну</a:t>
            </a:r>
            <a:r>
              <a:rPr lang="ru-RU" sz="1200" b="0" dirty="0">
                <a:effectLst/>
              </a:rPr>
              <a:t> </a:t>
            </a:r>
            <a:r>
              <a:rPr lang="ru-RU" sz="1200" b="0" dirty="0" err="1">
                <a:effectLst/>
              </a:rPr>
              <a:t>Україну</a:t>
            </a:r>
            <a:r>
              <a:rPr lang="ru-RU" sz="1200" b="0" dirty="0">
                <a:effectLst/>
              </a:rPr>
              <a:t> </a:t>
            </a:r>
            <a:r>
              <a:rPr lang="ru-RU" sz="1200" b="0" dirty="0" err="1">
                <a:effectLst/>
              </a:rPr>
              <a:t>поділили</a:t>
            </a:r>
            <a:r>
              <a:rPr lang="ru-RU" sz="1200" b="0" dirty="0">
                <a:effectLst/>
              </a:rPr>
              <a:t> на три </a:t>
            </a:r>
            <a:r>
              <a:rPr lang="ru-RU" sz="1200" b="0" dirty="0" err="1">
                <a:effectLst/>
              </a:rPr>
              <a:t>губернії</a:t>
            </a:r>
            <a:r>
              <a:rPr lang="ru-RU" sz="1200" b="0" dirty="0">
                <a:effectLst/>
              </a:rPr>
              <a:t>: </a:t>
            </a:r>
            <a:r>
              <a:rPr lang="ru-RU" sz="1200" b="0" dirty="0" err="1">
                <a:effectLst/>
              </a:rPr>
              <a:t>Київську</a:t>
            </a:r>
            <a:r>
              <a:rPr lang="ru-RU" sz="1200" b="0" dirty="0">
                <a:effectLst/>
              </a:rPr>
              <a:t>, </a:t>
            </a:r>
            <a:r>
              <a:rPr lang="ru-RU" sz="1200" b="0" dirty="0" err="1">
                <a:effectLst/>
              </a:rPr>
              <a:t>Подільську</a:t>
            </a:r>
            <a:r>
              <a:rPr lang="ru-RU" sz="1200" b="0" dirty="0">
                <a:effectLst/>
              </a:rPr>
              <a:t> і </a:t>
            </a:r>
            <a:r>
              <a:rPr lang="ru-RU" sz="1200" b="0" dirty="0" err="1">
                <a:effectLst/>
              </a:rPr>
              <a:t>Волинську</a:t>
            </a:r>
            <a:r>
              <a:rPr lang="ru-RU" sz="1200" b="0" dirty="0">
                <a:effectLst/>
              </a:rPr>
              <a:t>.</a:t>
            </a:r>
            <a:br>
              <a:rPr lang="ru-RU" sz="1200" b="0" dirty="0">
                <a:effectLst/>
              </a:rPr>
            </a:br>
            <a:r>
              <a:rPr lang="ru-RU" sz="1200" b="0" dirty="0">
                <a:effectLst/>
              </a:rPr>
              <a:t>На початку ХІХ ст. </a:t>
            </a:r>
            <a:r>
              <a:rPr lang="ru-RU" sz="1200" b="0" dirty="0" err="1">
                <a:effectLst/>
              </a:rPr>
              <a:t>Малоросійська</a:t>
            </a:r>
            <a:r>
              <a:rPr lang="ru-RU" sz="1200" b="0" dirty="0">
                <a:effectLst/>
              </a:rPr>
              <a:t> </a:t>
            </a:r>
            <a:r>
              <a:rPr lang="ru-RU" sz="1200" b="0" dirty="0" err="1">
                <a:effectLst/>
              </a:rPr>
              <a:t>губернія</a:t>
            </a:r>
            <a:r>
              <a:rPr lang="ru-RU" sz="1200" b="0" dirty="0">
                <a:effectLst/>
              </a:rPr>
              <a:t> </a:t>
            </a:r>
            <a:r>
              <a:rPr lang="ru-RU" sz="1200" b="0" dirty="0" err="1">
                <a:effectLst/>
              </a:rPr>
              <a:t>була</a:t>
            </a:r>
            <a:r>
              <a:rPr lang="ru-RU" sz="1200" b="0" dirty="0">
                <a:effectLst/>
              </a:rPr>
              <a:t> </a:t>
            </a:r>
            <a:r>
              <a:rPr lang="ru-RU" sz="1200" b="0" dirty="0" err="1">
                <a:effectLst/>
              </a:rPr>
              <a:t>перетворена</a:t>
            </a:r>
            <a:r>
              <a:rPr lang="ru-RU" sz="1200" b="0" dirty="0">
                <a:effectLst/>
              </a:rPr>
              <a:t> в </a:t>
            </a:r>
            <a:r>
              <a:rPr lang="ru-RU" sz="1200" b="0" dirty="0" err="1">
                <a:effectLst/>
              </a:rPr>
              <a:t>Малоросійське</a:t>
            </a:r>
            <a:r>
              <a:rPr lang="ru-RU" sz="1200" b="0" dirty="0">
                <a:effectLst/>
              </a:rPr>
              <a:t> генерал-губернаторство з </a:t>
            </a:r>
            <a:r>
              <a:rPr lang="ru-RU" sz="1200" b="0" dirty="0" err="1">
                <a:effectLst/>
              </a:rPr>
              <a:t>Чернігівською</a:t>
            </a:r>
            <a:r>
              <a:rPr lang="ru-RU" sz="1200" b="0" dirty="0">
                <a:effectLst/>
              </a:rPr>
              <a:t> і </a:t>
            </a:r>
            <a:r>
              <a:rPr lang="ru-RU" sz="1200" b="0" dirty="0" err="1">
                <a:effectLst/>
              </a:rPr>
              <a:t>Полтавською</a:t>
            </a:r>
            <a:r>
              <a:rPr lang="ru-RU" sz="1200" b="0" dirty="0">
                <a:effectLst/>
              </a:rPr>
              <a:t> </a:t>
            </a:r>
            <a:r>
              <a:rPr lang="ru-RU" sz="1200" b="0" dirty="0" err="1">
                <a:effectLst/>
              </a:rPr>
              <a:t>губерніями</a:t>
            </a:r>
            <a:r>
              <a:rPr lang="ru-RU" sz="1200" b="0" dirty="0">
                <a:effectLst/>
              </a:rPr>
              <a:t>. </a:t>
            </a:r>
            <a:r>
              <a:rPr lang="ru-RU" sz="1200" b="0" dirty="0" err="1">
                <a:effectLst/>
              </a:rPr>
              <a:t>Південна</a:t>
            </a:r>
            <a:r>
              <a:rPr lang="ru-RU" sz="1200" b="0" dirty="0">
                <a:effectLst/>
              </a:rPr>
              <a:t> </a:t>
            </a:r>
            <a:r>
              <a:rPr lang="ru-RU" sz="1200" b="0" dirty="0" err="1">
                <a:effectLst/>
              </a:rPr>
              <a:t>Україна</a:t>
            </a:r>
            <a:r>
              <a:rPr lang="ru-RU" sz="1200" b="0" dirty="0">
                <a:effectLst/>
              </a:rPr>
              <a:t> і </a:t>
            </a:r>
            <a:r>
              <a:rPr lang="ru-RU" sz="1200" b="0" dirty="0" err="1">
                <a:effectLst/>
              </a:rPr>
              <a:t>Крим</a:t>
            </a:r>
            <a:r>
              <a:rPr lang="ru-RU" sz="1200" b="0" dirty="0">
                <a:effectLst/>
              </a:rPr>
              <a:t> </a:t>
            </a:r>
            <a:r>
              <a:rPr lang="ru-RU" sz="1200" b="0" dirty="0" err="1">
                <a:effectLst/>
              </a:rPr>
              <a:t>увійшли</a:t>
            </a:r>
            <a:r>
              <a:rPr lang="ru-RU" sz="1200" b="0" dirty="0">
                <a:effectLst/>
              </a:rPr>
              <a:t> до </a:t>
            </a:r>
            <a:r>
              <a:rPr lang="ru-RU" sz="1200" b="0" dirty="0" err="1">
                <a:effectLst/>
                <a:hlinkClick r:id="rId4" tooltip="Новоросійськ"/>
              </a:rPr>
              <a:t>Новоросійської</a:t>
            </a:r>
            <a:r>
              <a:rPr lang="ru-RU" sz="1200" b="0" dirty="0">
                <a:effectLst/>
              </a:rPr>
              <a:t> </a:t>
            </a:r>
            <a:r>
              <a:rPr lang="ru-RU" sz="1200" b="0" dirty="0" err="1">
                <a:effectLst/>
              </a:rPr>
              <a:t>губернії</a:t>
            </a:r>
            <a:r>
              <a:rPr lang="ru-RU" sz="1200" b="0" dirty="0">
                <a:effectLst/>
              </a:rPr>
              <a:t>, яку в 1802 р. </a:t>
            </a:r>
            <a:r>
              <a:rPr lang="ru-RU" sz="1200" b="0" dirty="0" err="1">
                <a:effectLst/>
              </a:rPr>
              <a:t>поділено</a:t>
            </a:r>
            <a:r>
              <a:rPr lang="ru-RU" sz="1200" b="0" dirty="0">
                <a:effectLst/>
              </a:rPr>
              <a:t> на три </a:t>
            </a:r>
            <a:r>
              <a:rPr lang="ru-RU" sz="1200" b="0" dirty="0" err="1">
                <a:effectLst/>
              </a:rPr>
              <a:t>губернії</a:t>
            </a:r>
            <a:r>
              <a:rPr lang="ru-RU" sz="1200" b="0" dirty="0">
                <a:effectLst/>
              </a:rPr>
              <a:t>: </a:t>
            </a:r>
            <a:r>
              <a:rPr lang="ru-RU" sz="1200" b="0" dirty="0" err="1">
                <a:effectLst/>
              </a:rPr>
              <a:t>Катеринославську</a:t>
            </a:r>
            <a:r>
              <a:rPr lang="ru-RU" sz="1200" b="0" dirty="0">
                <a:effectLst/>
              </a:rPr>
              <a:t>, </a:t>
            </a:r>
            <a:r>
              <a:rPr lang="ru-RU" sz="1200" b="0" dirty="0" err="1">
                <a:effectLst/>
              </a:rPr>
              <a:t>Херсонську</a:t>
            </a:r>
            <a:r>
              <a:rPr lang="ru-RU" sz="1200" b="0" dirty="0">
                <a:effectLst/>
              </a:rPr>
              <a:t> і </a:t>
            </a:r>
            <a:r>
              <a:rPr lang="ru-RU" sz="1200" b="0" dirty="0" err="1">
                <a:effectLst/>
              </a:rPr>
              <a:t>Таврійську</a:t>
            </a:r>
            <a:r>
              <a:rPr lang="ru-RU" sz="1200" b="0" dirty="0">
                <a:effectLst/>
              </a:rPr>
              <a:t>.</a:t>
            </a:r>
            <a:br>
              <a:rPr lang="ru-RU" sz="1200" b="0" dirty="0">
                <a:effectLst/>
              </a:rPr>
            </a:br>
            <a:r>
              <a:rPr lang="ru-RU" sz="1200" b="0" dirty="0" err="1">
                <a:effectLst/>
              </a:rPr>
              <a:t>Після</a:t>
            </a:r>
            <a:r>
              <a:rPr lang="ru-RU" sz="1200" b="0" dirty="0">
                <a:effectLst/>
              </a:rPr>
              <a:t> </a:t>
            </a:r>
            <a:r>
              <a:rPr lang="ru-RU" sz="1200" b="0" dirty="0" err="1">
                <a:effectLst/>
              </a:rPr>
              <a:t>визволення</a:t>
            </a:r>
            <a:r>
              <a:rPr lang="ru-RU" sz="1200" b="0" dirty="0">
                <a:effectLst/>
              </a:rPr>
              <a:t> </a:t>
            </a:r>
            <a:r>
              <a:rPr lang="ru-RU" sz="1200" b="0" dirty="0" err="1">
                <a:effectLst/>
              </a:rPr>
              <a:t>російськими</a:t>
            </a:r>
            <a:r>
              <a:rPr lang="ru-RU" sz="1200" b="0" dirty="0">
                <a:effectLst/>
              </a:rPr>
              <a:t> </a:t>
            </a:r>
            <a:r>
              <a:rPr lang="ru-RU" sz="1200" b="0" dirty="0" err="1">
                <a:effectLst/>
              </a:rPr>
              <a:t>військами</a:t>
            </a:r>
            <a:r>
              <a:rPr lang="ru-RU" sz="1200" b="0" dirty="0">
                <a:effectLst/>
              </a:rPr>
              <a:t> </a:t>
            </a:r>
            <a:r>
              <a:rPr lang="ru-RU" sz="1200" b="0" dirty="0" err="1">
                <a:effectLst/>
              </a:rPr>
              <a:t>Бесарабії</a:t>
            </a:r>
            <a:r>
              <a:rPr lang="ru-RU" sz="1200" b="0" dirty="0">
                <a:effectLst/>
              </a:rPr>
              <a:t> з-</a:t>
            </a:r>
            <a:r>
              <a:rPr lang="ru-RU" sz="1200" b="0" dirty="0" err="1">
                <a:effectLst/>
              </a:rPr>
              <a:t>під</a:t>
            </a:r>
            <a:r>
              <a:rPr lang="ru-RU" sz="1200" b="0" dirty="0">
                <a:effectLst/>
              </a:rPr>
              <a:t> </a:t>
            </a:r>
            <a:r>
              <a:rPr lang="ru-RU" sz="1200" b="0" dirty="0" err="1">
                <a:effectLst/>
              </a:rPr>
              <a:t>гніту</a:t>
            </a:r>
            <a:r>
              <a:rPr lang="ru-RU" sz="1200" b="0" dirty="0">
                <a:effectLst/>
              </a:rPr>
              <a:t> </a:t>
            </a:r>
            <a:r>
              <a:rPr lang="ru-RU" sz="1200" b="0" dirty="0" err="1">
                <a:effectLst/>
              </a:rPr>
              <a:t>султанської</a:t>
            </a:r>
            <a:r>
              <a:rPr lang="ru-RU" sz="1200" b="0" dirty="0">
                <a:effectLst/>
              </a:rPr>
              <a:t> </a:t>
            </a:r>
            <a:r>
              <a:rPr lang="ru-RU" sz="1200" b="0" dirty="0" err="1">
                <a:effectLst/>
              </a:rPr>
              <a:t>Туреччини</a:t>
            </a:r>
            <a:r>
              <a:rPr lang="ru-RU" sz="1200" b="0" dirty="0">
                <a:effectLst/>
              </a:rPr>
              <a:t> і </a:t>
            </a:r>
            <a:r>
              <a:rPr lang="ru-RU" sz="1200" b="0" dirty="0" err="1">
                <a:effectLst/>
              </a:rPr>
              <a:t>включення</a:t>
            </a:r>
            <a:r>
              <a:rPr lang="ru-RU" sz="1200" b="0" dirty="0">
                <a:effectLst/>
              </a:rPr>
              <a:t> </a:t>
            </a:r>
            <a:r>
              <a:rPr lang="ru-RU" sz="1200" b="0" dirty="0" err="1">
                <a:effectLst/>
              </a:rPr>
              <a:t>її</a:t>
            </a:r>
            <a:r>
              <a:rPr lang="ru-RU" sz="1200" b="0" dirty="0">
                <a:effectLst/>
              </a:rPr>
              <a:t> за </a:t>
            </a:r>
            <a:r>
              <a:rPr lang="ru-RU" sz="1200" b="0" dirty="0" err="1">
                <a:effectLst/>
              </a:rPr>
              <a:t>Бухарестським</a:t>
            </a:r>
            <a:r>
              <a:rPr lang="ru-RU" sz="1200" b="0" dirty="0">
                <a:effectLst/>
              </a:rPr>
              <a:t> </a:t>
            </a:r>
            <a:r>
              <a:rPr lang="ru-RU" sz="1200" b="0" dirty="0" err="1">
                <a:effectLst/>
              </a:rPr>
              <a:t>мирним</a:t>
            </a:r>
            <a:r>
              <a:rPr lang="ru-RU" sz="1200" b="0" dirty="0">
                <a:effectLst/>
              </a:rPr>
              <a:t> </a:t>
            </a:r>
            <a:r>
              <a:rPr lang="ru-RU" sz="1200" b="0" dirty="0">
                <a:effectLst/>
                <a:hlinkClick r:id="rId5" tooltip="Договор"/>
              </a:rPr>
              <a:t>договором</a:t>
            </a:r>
            <a:r>
              <a:rPr lang="ru-RU" sz="1200" b="0" dirty="0">
                <a:effectLst/>
              </a:rPr>
              <a:t> 1812 р. до складу </a:t>
            </a:r>
            <a:r>
              <a:rPr lang="ru-RU" sz="1200" b="0" dirty="0" err="1">
                <a:effectLst/>
              </a:rPr>
              <a:t>Росії</a:t>
            </a:r>
            <a:r>
              <a:rPr lang="ru-RU" sz="1200" b="0" dirty="0">
                <a:effectLst/>
              </a:rPr>
              <a:t>, в 1828 р. </a:t>
            </a:r>
            <a:r>
              <a:rPr lang="ru-RU" sz="1200" b="0" dirty="0" err="1">
                <a:effectLst/>
              </a:rPr>
              <a:t>було</a:t>
            </a:r>
            <a:r>
              <a:rPr lang="ru-RU" sz="1200" b="0" dirty="0">
                <a:effectLst/>
              </a:rPr>
              <a:t> </a:t>
            </a:r>
            <a:r>
              <a:rPr lang="ru-RU" sz="1200" b="0" dirty="0" err="1">
                <a:effectLst/>
              </a:rPr>
              <a:t>утворено</a:t>
            </a:r>
            <a:r>
              <a:rPr lang="ru-RU" sz="1200" b="0" dirty="0">
                <a:effectLst/>
              </a:rPr>
              <a:t> </a:t>
            </a:r>
            <a:r>
              <a:rPr lang="ru-RU" sz="1200" b="0" dirty="0" err="1">
                <a:effectLst/>
              </a:rPr>
              <a:t>Новоросійсько-Бесарабське</a:t>
            </a:r>
            <a:r>
              <a:rPr lang="ru-RU" sz="1200" b="0" dirty="0">
                <a:effectLst/>
              </a:rPr>
              <a:t> генерал-губернаторство, до складу </a:t>
            </a:r>
            <a:r>
              <a:rPr lang="ru-RU" sz="1200" b="0" dirty="0" err="1">
                <a:effectLst/>
              </a:rPr>
              <a:t>якого</a:t>
            </a:r>
            <a:r>
              <a:rPr lang="ru-RU" sz="1200" b="0" dirty="0">
                <a:effectLst/>
              </a:rPr>
              <a:t> </a:t>
            </a:r>
            <a:r>
              <a:rPr lang="ru-RU" sz="1200" b="0" dirty="0" err="1">
                <a:effectLst/>
              </a:rPr>
              <a:t>ввійшли</a:t>
            </a:r>
            <a:r>
              <a:rPr lang="ru-RU" sz="1200" b="0" dirty="0">
                <a:effectLst/>
              </a:rPr>
              <a:t> </a:t>
            </a:r>
            <a:r>
              <a:rPr lang="ru-RU" sz="1200" b="0" dirty="0" err="1">
                <a:effectLst/>
              </a:rPr>
              <a:t>Таврійська</a:t>
            </a:r>
            <a:r>
              <a:rPr lang="ru-RU" sz="1200" b="0" dirty="0">
                <a:effectLst/>
              </a:rPr>
              <a:t>, </a:t>
            </a:r>
            <a:r>
              <a:rPr lang="ru-RU" sz="1200" b="0" dirty="0" err="1">
                <a:effectLst/>
              </a:rPr>
              <a:t>Катеринославська</a:t>
            </a:r>
            <a:r>
              <a:rPr lang="ru-RU" sz="1200" b="0" dirty="0">
                <a:effectLst/>
              </a:rPr>
              <a:t> і </a:t>
            </a:r>
            <a:r>
              <a:rPr lang="ru-RU" sz="1200" b="0" dirty="0" err="1">
                <a:effectLst/>
              </a:rPr>
              <a:t>Херсонська</a:t>
            </a:r>
            <a:r>
              <a:rPr lang="ru-RU" sz="1200" b="0" dirty="0">
                <a:effectLst/>
              </a:rPr>
              <a:t> </a:t>
            </a:r>
            <a:r>
              <a:rPr lang="ru-RU" sz="1200" b="0" dirty="0" err="1">
                <a:effectLst/>
              </a:rPr>
              <a:t>губернії</a:t>
            </a:r>
            <a:r>
              <a:rPr lang="ru-RU" sz="1200" b="0" dirty="0">
                <a:effectLst/>
              </a:rPr>
              <a:t>, а </a:t>
            </a:r>
            <a:r>
              <a:rPr lang="ru-RU" sz="1200" b="0" dirty="0" err="1">
                <a:effectLst/>
              </a:rPr>
              <a:t>також</a:t>
            </a:r>
            <a:r>
              <a:rPr lang="ru-RU" sz="1200" b="0" dirty="0">
                <a:effectLst/>
              </a:rPr>
              <a:t> </a:t>
            </a:r>
            <a:r>
              <a:rPr lang="ru-RU" sz="1200" b="0" dirty="0" err="1">
                <a:effectLst/>
                <a:hlinkClick r:id="rId6" tooltip="Бессарабія"/>
              </a:rPr>
              <a:t>Бессарабська</a:t>
            </a:r>
            <a:r>
              <a:rPr lang="ru-RU" sz="1200" b="0" dirty="0">
                <a:effectLst/>
              </a:rPr>
              <a:t> область (у 1873 р. </a:t>
            </a:r>
            <a:r>
              <a:rPr lang="ru-RU" sz="1200" b="0" dirty="0" err="1">
                <a:effectLst/>
              </a:rPr>
              <a:t>перетворена</a:t>
            </a:r>
            <a:r>
              <a:rPr lang="ru-RU" sz="1200" b="0" dirty="0">
                <a:effectLst/>
              </a:rPr>
              <a:t> на </a:t>
            </a:r>
            <a:r>
              <a:rPr lang="ru-RU" sz="1200" b="0" dirty="0" err="1">
                <a:effectLst/>
              </a:rPr>
              <a:t>губернію</a:t>
            </a:r>
            <a:r>
              <a:rPr lang="ru-RU" sz="1200" b="0" dirty="0">
                <a:effectLst/>
              </a:rPr>
              <a:t>).</a:t>
            </a:r>
            <a:br>
              <a:rPr lang="ru-RU" sz="1200" b="0" dirty="0">
                <a:effectLst/>
              </a:rPr>
            </a:br>
            <a:r>
              <a:rPr lang="ru-RU" sz="1200" b="0" dirty="0">
                <a:effectLst/>
              </a:rPr>
              <a:t>На </a:t>
            </a:r>
            <a:r>
              <a:rPr lang="ru-RU" sz="1200" b="0" dirty="0" err="1">
                <a:effectLst/>
              </a:rPr>
              <a:t>Правобережній</a:t>
            </a:r>
            <a:r>
              <a:rPr lang="ru-RU" sz="1200" b="0" dirty="0">
                <a:effectLst/>
              </a:rPr>
              <a:t> </a:t>
            </a:r>
            <a:r>
              <a:rPr lang="ru-RU" sz="1200" b="0" dirty="0" err="1">
                <a:effectLst/>
              </a:rPr>
              <a:t>Україні</a:t>
            </a:r>
            <a:r>
              <a:rPr lang="ru-RU" sz="1200" b="0" dirty="0">
                <a:effectLst/>
              </a:rPr>
              <a:t> у лютому 1832 р., </a:t>
            </a:r>
            <a:r>
              <a:rPr lang="ru-RU" sz="1200" b="0" dirty="0" err="1">
                <a:effectLst/>
              </a:rPr>
              <a:t>після</a:t>
            </a:r>
            <a:r>
              <a:rPr lang="ru-RU" sz="1200" b="0" dirty="0">
                <a:effectLst/>
              </a:rPr>
              <a:t> </a:t>
            </a:r>
            <a:r>
              <a:rPr lang="ru-RU" sz="1200" b="0" dirty="0" err="1">
                <a:effectLst/>
              </a:rPr>
              <a:t>придушення</a:t>
            </a:r>
            <a:r>
              <a:rPr lang="ru-RU" sz="1200" b="0" dirty="0">
                <a:effectLst/>
              </a:rPr>
              <a:t> </a:t>
            </a:r>
            <a:r>
              <a:rPr lang="ru-RU" sz="1200" b="0" dirty="0" err="1">
                <a:effectLst/>
              </a:rPr>
              <a:t>польського</a:t>
            </a:r>
            <a:r>
              <a:rPr lang="ru-RU" sz="1200" b="0" dirty="0">
                <a:effectLst/>
              </a:rPr>
              <a:t> </a:t>
            </a:r>
            <a:r>
              <a:rPr lang="ru-RU" sz="1200" b="0" dirty="0" err="1">
                <a:effectLst/>
              </a:rPr>
              <a:t>повстання</a:t>
            </a:r>
            <a:r>
              <a:rPr lang="ru-RU" sz="1200" b="0" dirty="0">
                <a:effectLst/>
              </a:rPr>
              <a:t> 1830-1831 </a:t>
            </a:r>
            <a:r>
              <a:rPr lang="ru-RU" sz="1200" b="0" dirty="0" err="1">
                <a:effectLst/>
              </a:rPr>
              <a:t>рр</a:t>
            </a:r>
            <a:r>
              <a:rPr lang="ru-RU" sz="1200" b="0" dirty="0">
                <a:effectLst/>
              </a:rPr>
              <a:t>., </a:t>
            </a:r>
            <a:r>
              <a:rPr lang="ru-RU" sz="1200" b="0" dirty="0" err="1">
                <a:effectLst/>
              </a:rPr>
              <a:t>царський</a:t>
            </a:r>
            <a:r>
              <a:rPr lang="ru-RU" sz="1200" b="0" dirty="0">
                <a:effectLst/>
              </a:rPr>
              <a:t> уряд створив </a:t>
            </a:r>
            <a:r>
              <a:rPr lang="ru-RU" sz="1200" b="0" dirty="0" err="1">
                <a:effectLst/>
              </a:rPr>
              <a:t>Київське</a:t>
            </a:r>
            <a:r>
              <a:rPr lang="ru-RU" sz="1200" b="0" dirty="0">
                <a:effectLst/>
              </a:rPr>
              <a:t> генерал-губернаторство, до </a:t>
            </a:r>
            <a:r>
              <a:rPr lang="ru-RU" sz="1200" b="0" dirty="0" err="1">
                <a:effectLst/>
              </a:rPr>
              <a:t>якого</a:t>
            </a:r>
            <a:r>
              <a:rPr lang="ru-RU" sz="1200" b="0" dirty="0">
                <a:effectLst/>
              </a:rPr>
              <a:t> входили </a:t>
            </a:r>
            <a:r>
              <a:rPr lang="ru-RU" sz="1200" b="0" dirty="0" err="1">
                <a:effectLst/>
              </a:rPr>
              <a:t>Київська</a:t>
            </a:r>
            <a:r>
              <a:rPr lang="ru-RU" sz="1200" b="0" dirty="0">
                <a:effectLst/>
              </a:rPr>
              <a:t>, </a:t>
            </a:r>
            <a:r>
              <a:rPr lang="ru-RU" sz="1200" b="0" dirty="0" err="1">
                <a:effectLst/>
              </a:rPr>
              <a:t>Подільська</a:t>
            </a:r>
            <a:r>
              <a:rPr lang="ru-RU" sz="1200" b="0" dirty="0">
                <a:effectLst/>
              </a:rPr>
              <a:t> і </a:t>
            </a:r>
            <a:r>
              <a:rPr lang="ru-RU" sz="1200" b="0" dirty="0" err="1">
                <a:effectLst/>
              </a:rPr>
              <a:t>Волинська</a:t>
            </a:r>
            <a:r>
              <a:rPr lang="ru-RU" sz="1200" b="0" dirty="0">
                <a:effectLst/>
              </a:rPr>
              <a:t> </a:t>
            </a:r>
            <a:r>
              <a:rPr lang="ru-RU" sz="1200" b="0" dirty="0" err="1">
                <a:effectLst/>
              </a:rPr>
              <a:t>губернії</a:t>
            </a:r>
            <a:r>
              <a:rPr lang="ru-RU" sz="1200" b="0" dirty="0">
                <a:effectLst/>
              </a:rPr>
              <a:t>. У 1835 р. </a:t>
            </a:r>
            <a:r>
              <a:rPr lang="ru-RU" sz="1200" b="0" dirty="0" err="1">
                <a:effectLst/>
              </a:rPr>
              <a:t>Слобідсько-Українську</a:t>
            </a:r>
            <a:r>
              <a:rPr lang="ru-RU" sz="1200" b="0" dirty="0">
                <a:effectLst/>
              </a:rPr>
              <a:t> </a:t>
            </a:r>
            <a:r>
              <a:rPr lang="ru-RU" sz="1200" b="0" dirty="0" err="1">
                <a:effectLst/>
              </a:rPr>
              <a:t>губернію</a:t>
            </a:r>
            <a:r>
              <a:rPr lang="ru-RU" sz="1200" b="0" dirty="0">
                <a:effectLst/>
              </a:rPr>
              <a:t> </a:t>
            </a:r>
            <a:r>
              <a:rPr lang="ru-RU" sz="1200" b="0" dirty="0" err="1">
                <a:effectLst/>
              </a:rPr>
              <a:t>перейменували</a:t>
            </a:r>
            <a:r>
              <a:rPr lang="ru-RU" sz="1200" b="0" dirty="0">
                <a:effectLst/>
              </a:rPr>
              <a:t> на </a:t>
            </a:r>
            <a:r>
              <a:rPr lang="ru-RU" sz="1200" b="0" dirty="0" err="1">
                <a:effectLst/>
              </a:rPr>
              <a:t>Харківську</a:t>
            </a:r>
            <a:r>
              <a:rPr lang="ru-RU" sz="1200" b="0" dirty="0">
                <a:effectLst/>
              </a:rPr>
              <a:t>.</a:t>
            </a:r>
            <a:br>
              <a:rPr lang="ru-RU" sz="1200" b="0" dirty="0">
                <a:effectLst/>
              </a:rPr>
            </a:br>
            <a:r>
              <a:rPr lang="ru-RU" sz="1200" b="0" dirty="0">
                <a:effectLst/>
              </a:rPr>
              <a:t>Таким чином, </a:t>
            </a:r>
            <a:r>
              <a:rPr lang="ru-RU" sz="1200" b="0" dirty="0" err="1">
                <a:effectLst/>
              </a:rPr>
              <a:t>всі</a:t>
            </a:r>
            <a:r>
              <a:rPr lang="ru-RU" sz="1200" b="0" dirty="0">
                <a:effectLst/>
              </a:rPr>
              <a:t> </a:t>
            </a:r>
            <a:r>
              <a:rPr lang="ru-RU" sz="1200" b="0" dirty="0" err="1">
                <a:effectLst/>
              </a:rPr>
              <a:t>українські</a:t>
            </a:r>
            <a:r>
              <a:rPr lang="ru-RU" sz="1200" b="0" dirty="0">
                <a:effectLst/>
              </a:rPr>
              <a:t> </a:t>
            </a:r>
            <a:r>
              <a:rPr lang="ru-RU" sz="1200" b="0" dirty="0" err="1">
                <a:effectLst/>
              </a:rPr>
              <a:t>землі</a:t>
            </a:r>
            <a:r>
              <a:rPr lang="ru-RU" sz="1200" b="0" dirty="0">
                <a:effectLst/>
              </a:rPr>
              <a:t>, </a:t>
            </a:r>
            <a:r>
              <a:rPr lang="ru-RU" sz="1200" b="0" dirty="0" err="1">
                <a:effectLst/>
              </a:rPr>
              <a:t>що</a:t>
            </a:r>
            <a:r>
              <a:rPr lang="ru-RU" sz="1200" b="0" dirty="0">
                <a:effectLst/>
              </a:rPr>
              <a:t> входили до складу </a:t>
            </a:r>
            <a:r>
              <a:rPr lang="ru-RU" sz="1200" b="0" dirty="0" err="1">
                <a:effectLst/>
              </a:rPr>
              <a:t>Росії</a:t>
            </a:r>
            <a:r>
              <a:rPr lang="ru-RU" sz="1200" b="0" dirty="0">
                <a:effectLst/>
              </a:rPr>
              <a:t>, </a:t>
            </a:r>
            <a:r>
              <a:rPr lang="ru-RU" sz="1200" b="0" dirty="0" err="1">
                <a:effectLst/>
              </a:rPr>
              <a:t>були</a:t>
            </a:r>
            <a:r>
              <a:rPr lang="ru-RU" sz="1200" b="0" dirty="0">
                <a:effectLst/>
              </a:rPr>
              <a:t> </a:t>
            </a:r>
            <a:r>
              <a:rPr lang="ru-RU" sz="1200" b="0" dirty="0" err="1">
                <a:effectLst/>
              </a:rPr>
              <a:t>розділені</a:t>
            </a:r>
            <a:r>
              <a:rPr lang="ru-RU" sz="1200" b="0" dirty="0">
                <a:effectLst/>
              </a:rPr>
              <a:t> на 9 </a:t>
            </a:r>
            <a:r>
              <a:rPr lang="ru-RU" sz="1200" b="0" dirty="0" err="1">
                <a:effectLst/>
              </a:rPr>
              <a:t>губерній</a:t>
            </a:r>
            <a:r>
              <a:rPr lang="ru-RU" sz="1200" b="0" dirty="0">
                <a:effectLst/>
              </a:rPr>
              <a:t>. Вся </a:t>
            </a:r>
            <a:r>
              <a:rPr lang="ru-RU" sz="1200" b="0" dirty="0" err="1">
                <a:effectLst/>
              </a:rPr>
              <a:t>адміністративно-виконавча</a:t>
            </a:r>
            <a:r>
              <a:rPr lang="ru-RU" sz="1200" b="0" dirty="0">
                <a:effectLst/>
              </a:rPr>
              <a:t> </a:t>
            </a:r>
            <a:r>
              <a:rPr lang="ru-RU" sz="1200" b="0" dirty="0" err="1">
                <a:effectLst/>
              </a:rPr>
              <a:t>влада</a:t>
            </a:r>
            <a:r>
              <a:rPr lang="ru-RU" sz="1200" b="0" dirty="0">
                <a:effectLst/>
              </a:rPr>
              <a:t> в них </a:t>
            </a:r>
            <a:r>
              <a:rPr lang="ru-RU" sz="1200" b="0" dirty="0" err="1">
                <a:effectLst/>
              </a:rPr>
              <a:t>здійснювалася</a:t>
            </a:r>
            <a:r>
              <a:rPr lang="ru-RU" sz="1200" b="0" dirty="0">
                <a:effectLst/>
              </a:rPr>
              <a:t> </a:t>
            </a:r>
            <a:r>
              <a:rPr lang="ru-RU" sz="1200" b="0" dirty="0">
                <a:effectLst/>
                <a:hlinkClick r:id="rId7" tooltip="Губернатор"/>
              </a:rPr>
              <a:t>губернаторами</a:t>
            </a:r>
            <a:r>
              <a:rPr lang="ru-RU" sz="1200" b="0" dirty="0">
                <a:effectLst/>
              </a:rPr>
              <a:t>, </a:t>
            </a:r>
            <a:r>
              <a:rPr lang="ru-RU" sz="1200" b="0" dirty="0" err="1">
                <a:effectLst/>
              </a:rPr>
              <a:t>яких</a:t>
            </a:r>
            <a:r>
              <a:rPr lang="ru-RU" sz="1200" b="0" dirty="0">
                <a:effectLst/>
              </a:rPr>
              <a:t> </a:t>
            </a:r>
            <a:r>
              <a:rPr lang="ru-RU" sz="1200" b="0" dirty="0" err="1">
                <a:effectLst/>
              </a:rPr>
              <a:t>призначав</a:t>
            </a:r>
            <a:r>
              <a:rPr lang="ru-RU" sz="1200" b="0" dirty="0">
                <a:effectLst/>
              </a:rPr>
              <a:t> </a:t>
            </a:r>
            <a:r>
              <a:rPr lang="ru-RU" sz="1200" b="0" dirty="0" err="1">
                <a:effectLst/>
              </a:rPr>
              <a:t>цар</a:t>
            </a:r>
            <a:r>
              <a:rPr lang="ru-RU" sz="1200" b="0" dirty="0">
                <a:effectLst/>
              </a:rPr>
              <a:t> за </a:t>
            </a:r>
            <a:r>
              <a:rPr lang="ru-RU" sz="1200" b="0" dirty="0" err="1">
                <a:effectLst/>
              </a:rPr>
              <a:t>поданням</a:t>
            </a:r>
            <a:r>
              <a:rPr lang="ru-RU" sz="1200" b="0" dirty="0">
                <a:effectLst/>
              </a:rPr>
              <a:t> </a:t>
            </a:r>
            <a:r>
              <a:rPr lang="ru-RU" sz="1200" b="0" dirty="0" err="1">
                <a:effectLst/>
              </a:rPr>
              <a:t>міністра</a:t>
            </a:r>
            <a:r>
              <a:rPr lang="ru-RU" sz="1200" b="0" dirty="0">
                <a:effectLst/>
              </a:rPr>
              <a:t> </a:t>
            </a:r>
            <a:r>
              <a:rPr lang="ru-RU" sz="1200" b="0" dirty="0" err="1">
                <a:effectLst/>
              </a:rPr>
              <a:t>внутрішніх</a:t>
            </a:r>
            <a:r>
              <a:rPr lang="ru-RU" sz="1200" b="0" dirty="0">
                <a:effectLst/>
              </a:rPr>
              <a:t> справ, а в </a:t>
            </a:r>
            <a:r>
              <a:rPr lang="ru-RU" sz="1200" b="0" dirty="0" err="1">
                <a:effectLst/>
              </a:rPr>
              <a:t>повітах</a:t>
            </a:r>
            <a:r>
              <a:rPr lang="ru-RU" sz="1200" b="0" dirty="0">
                <a:effectLst/>
              </a:rPr>
              <a:t> – </a:t>
            </a:r>
            <a:r>
              <a:rPr lang="ru-RU" sz="1200" b="0" dirty="0" err="1">
                <a:effectLst/>
              </a:rPr>
              <a:t>справниками</a:t>
            </a:r>
            <a:r>
              <a:rPr lang="ru-RU" sz="1200" b="0" dirty="0">
                <a:effectLst/>
              </a:rPr>
              <a:t>. У 1837 р. </a:t>
            </a:r>
            <a:r>
              <a:rPr lang="ru-RU" sz="1200" b="0" dirty="0" err="1">
                <a:effectLst/>
              </a:rPr>
              <a:t>повіти</a:t>
            </a:r>
            <a:r>
              <a:rPr lang="ru-RU" sz="1200" b="0" dirty="0">
                <a:effectLst/>
              </a:rPr>
              <a:t> </a:t>
            </a:r>
            <a:r>
              <a:rPr lang="ru-RU" sz="1200" b="0" dirty="0" err="1">
                <a:effectLst/>
              </a:rPr>
              <a:t>розділили</a:t>
            </a:r>
            <a:r>
              <a:rPr lang="ru-RU" sz="1200" b="0" dirty="0">
                <a:effectLst/>
              </a:rPr>
              <a:t> на </a:t>
            </a:r>
            <a:r>
              <a:rPr lang="ru-RU" sz="1200" b="0" dirty="0" err="1">
                <a:effectLst/>
              </a:rPr>
              <a:t>стани</a:t>
            </a:r>
            <a:r>
              <a:rPr lang="ru-RU" sz="1200" b="0" dirty="0">
                <a:effectLst/>
              </a:rPr>
              <a:t>, </a:t>
            </a:r>
            <a:r>
              <a:rPr lang="ru-RU" sz="1200" b="0" dirty="0" err="1">
                <a:effectLst/>
              </a:rPr>
              <a:t>очолювані</a:t>
            </a:r>
            <a:r>
              <a:rPr lang="ru-RU" sz="1200" b="0" dirty="0">
                <a:effectLst/>
              </a:rPr>
              <a:t> </a:t>
            </a:r>
            <a:r>
              <a:rPr lang="ru-RU" sz="1200" b="0" dirty="0" err="1">
                <a:effectLst/>
              </a:rPr>
              <a:t>поліцейськими</a:t>
            </a:r>
            <a:r>
              <a:rPr lang="ru-RU" sz="1200" b="0" dirty="0">
                <a:effectLst/>
              </a:rPr>
              <a:t> приставами, </a:t>
            </a:r>
            <a:r>
              <a:rPr lang="ru-RU" sz="1200" b="0" dirty="0" err="1">
                <a:effectLst/>
              </a:rPr>
              <a:t>що</a:t>
            </a:r>
            <a:r>
              <a:rPr lang="ru-RU" sz="1200" b="0" dirty="0">
                <a:effectLst/>
              </a:rPr>
              <a:t> </a:t>
            </a:r>
            <a:r>
              <a:rPr lang="ru-RU" sz="1200" b="0" dirty="0" err="1">
                <a:effectLst/>
              </a:rPr>
              <a:t>спиралися</a:t>
            </a:r>
            <a:r>
              <a:rPr lang="ru-RU" sz="1200" b="0" dirty="0">
                <a:effectLst/>
              </a:rPr>
              <a:t> на </a:t>
            </a:r>
            <a:r>
              <a:rPr lang="ru-RU" sz="1200" b="0" dirty="0" err="1">
                <a:effectLst/>
              </a:rPr>
              <a:t>підлеглих</a:t>
            </a:r>
            <a:r>
              <a:rPr lang="ru-RU" sz="1200" b="0" dirty="0">
                <a:effectLst/>
              </a:rPr>
              <a:t> </a:t>
            </a:r>
            <a:r>
              <a:rPr lang="ru-RU" sz="1200" b="0" dirty="0" err="1">
                <a:effectLst/>
              </a:rPr>
              <a:t>їм</a:t>
            </a:r>
            <a:r>
              <a:rPr lang="ru-RU" sz="1200" b="0" dirty="0">
                <a:effectLst/>
              </a:rPr>
              <a:t> </a:t>
            </a:r>
            <a:r>
              <a:rPr lang="ru-RU" sz="1200" b="0" dirty="0" err="1">
                <a:effectLst/>
              </a:rPr>
              <a:t>нижчих</a:t>
            </a:r>
            <a:r>
              <a:rPr lang="ru-RU" sz="1200" b="0" dirty="0">
                <a:effectLst/>
              </a:rPr>
              <a:t> </a:t>
            </a:r>
            <a:r>
              <a:rPr lang="ru-RU" sz="1200" b="0" dirty="0" err="1">
                <a:effectLst/>
              </a:rPr>
              <a:t>поліцейських</a:t>
            </a:r>
            <a:r>
              <a:rPr lang="ru-RU" sz="1200" b="0" dirty="0">
                <a:effectLst/>
              </a:rPr>
              <a:t> </a:t>
            </a:r>
            <a:r>
              <a:rPr lang="ru-RU" sz="1200" b="0" dirty="0" err="1">
                <a:effectLst/>
              </a:rPr>
              <a:t>служителів-городових</a:t>
            </a:r>
            <a:r>
              <a:rPr lang="ru-RU" sz="1200" b="0" dirty="0">
                <a:effectLst/>
              </a:rPr>
              <a:t>.</a:t>
            </a:r>
            <a:br>
              <a:rPr lang="ru-RU" sz="1200" b="0" dirty="0">
                <a:effectLst/>
              </a:rPr>
            </a:br>
            <a:r>
              <a:rPr lang="ru-RU" sz="1200" b="0" dirty="0">
                <a:effectLst/>
              </a:rPr>
              <a:t>Практично перестали </a:t>
            </a:r>
            <a:r>
              <a:rPr lang="ru-RU" sz="1200" b="0" dirty="0" err="1">
                <a:effectLst/>
              </a:rPr>
              <a:t>вживати</a:t>
            </a:r>
            <a:r>
              <a:rPr lang="ru-RU" sz="1200" b="0" dirty="0">
                <a:effectLst/>
              </a:rPr>
              <a:t> </a:t>
            </a:r>
            <a:r>
              <a:rPr lang="ru-RU" sz="1200" b="0" dirty="0" err="1">
                <a:effectLst/>
              </a:rPr>
              <a:t>назву</a:t>
            </a:r>
            <a:r>
              <a:rPr lang="ru-RU" sz="1200" b="0" dirty="0">
                <a:effectLst/>
              </a:rPr>
              <a:t> „</a:t>
            </a:r>
            <a:r>
              <a:rPr lang="ru-RU" sz="1200" b="0" dirty="0" err="1">
                <a:effectLst/>
              </a:rPr>
              <a:t>Україна</a:t>
            </a:r>
            <a:r>
              <a:rPr lang="ru-RU" sz="1200" b="0" dirty="0">
                <a:effectLst/>
              </a:rPr>
              <a:t>”. </a:t>
            </a:r>
            <a:r>
              <a:rPr lang="ru-RU" sz="1200" b="0" dirty="0" err="1">
                <a:effectLst/>
              </a:rPr>
              <a:t>Лівобережжя</a:t>
            </a:r>
            <a:r>
              <a:rPr lang="ru-RU" sz="1200" b="0" dirty="0">
                <a:effectLst/>
              </a:rPr>
              <a:t> </a:t>
            </a:r>
            <a:r>
              <a:rPr lang="ru-RU" sz="1200" b="0" dirty="0" err="1">
                <a:effectLst/>
              </a:rPr>
              <a:t>називали</a:t>
            </a:r>
            <a:r>
              <a:rPr lang="ru-RU" sz="1200" b="0" dirty="0">
                <a:effectLst/>
              </a:rPr>
              <a:t> </a:t>
            </a:r>
            <a:r>
              <a:rPr lang="ru-RU" sz="1200" b="0" dirty="0" err="1">
                <a:effectLst/>
              </a:rPr>
              <a:t>Малоросією</a:t>
            </a:r>
            <a:r>
              <a:rPr lang="ru-RU" sz="1200" b="0" dirty="0">
                <a:effectLst/>
              </a:rPr>
              <a:t>, </a:t>
            </a:r>
            <a:r>
              <a:rPr lang="ru-RU" sz="1200" b="0" dirty="0" err="1">
                <a:effectLst/>
              </a:rPr>
              <a:t>Правобережжя</a:t>
            </a:r>
            <a:r>
              <a:rPr lang="ru-RU" sz="1200" b="0" dirty="0">
                <a:effectLst/>
              </a:rPr>
              <a:t> – </a:t>
            </a:r>
            <a:r>
              <a:rPr lang="ru-RU" sz="1200" b="0" dirty="0" err="1">
                <a:effectLst/>
              </a:rPr>
              <a:t>Південно-Західним</a:t>
            </a:r>
            <a:r>
              <a:rPr lang="ru-RU" sz="1200" b="0" dirty="0">
                <a:effectLst/>
              </a:rPr>
              <a:t> </a:t>
            </a:r>
            <a:r>
              <a:rPr lang="ru-RU" sz="1200" b="0" dirty="0" err="1">
                <a:effectLst/>
              </a:rPr>
              <a:t>краєм</a:t>
            </a:r>
            <a:r>
              <a:rPr lang="ru-RU" sz="1200" b="0" dirty="0">
                <a:effectLst/>
              </a:rPr>
              <a:t>, а </a:t>
            </a:r>
            <a:r>
              <a:rPr lang="ru-RU" sz="1200" b="0" dirty="0" err="1">
                <a:effectLst/>
              </a:rPr>
              <a:t>Південну</a:t>
            </a:r>
            <a:r>
              <a:rPr lang="ru-RU" sz="1200" b="0" dirty="0">
                <a:effectLst/>
              </a:rPr>
              <a:t> </a:t>
            </a:r>
            <a:r>
              <a:rPr lang="ru-RU" sz="1200" b="0" dirty="0" err="1">
                <a:effectLst/>
              </a:rPr>
              <a:t>Україну</a:t>
            </a:r>
            <a:r>
              <a:rPr lang="ru-RU" sz="1200" b="0" dirty="0">
                <a:effectLst/>
              </a:rPr>
              <a:t> – </a:t>
            </a:r>
            <a:r>
              <a:rPr lang="ru-RU" sz="1200" b="0" dirty="0" err="1">
                <a:effectLst/>
              </a:rPr>
              <a:t>Новоросією</a:t>
            </a:r>
            <a:r>
              <a:rPr lang="ru-RU" sz="1200" b="0" dirty="0">
                <a:effectLst/>
              </a:rPr>
              <a:t>. На початку ХІХ ст. </a:t>
            </a:r>
            <a:r>
              <a:rPr lang="ru-RU" sz="1200" b="0" dirty="0" err="1">
                <a:effectLst/>
              </a:rPr>
              <a:t>населення</a:t>
            </a:r>
            <a:r>
              <a:rPr lang="ru-RU" sz="1200" b="0" dirty="0">
                <a:effectLst/>
              </a:rPr>
              <a:t> </a:t>
            </a:r>
            <a:r>
              <a:rPr lang="ru-RU" sz="1200" b="0" dirty="0" err="1">
                <a:effectLst/>
              </a:rPr>
              <a:t>українських</a:t>
            </a:r>
            <a:r>
              <a:rPr lang="ru-RU" sz="1200" b="0" dirty="0">
                <a:effectLst/>
              </a:rPr>
              <a:t> земель у </a:t>
            </a:r>
            <a:r>
              <a:rPr lang="ru-RU" sz="1200" b="0" dirty="0" err="1">
                <a:effectLst/>
              </a:rPr>
              <a:t>складі</a:t>
            </a:r>
            <a:r>
              <a:rPr lang="ru-RU" sz="1200" b="0" dirty="0">
                <a:effectLst/>
              </a:rPr>
              <a:t> </a:t>
            </a:r>
            <a:r>
              <a:rPr lang="ru-RU" sz="1200" b="0" dirty="0" err="1">
                <a:effectLst/>
              </a:rPr>
              <a:t>Росії</a:t>
            </a:r>
            <a:r>
              <a:rPr lang="ru-RU" sz="1200" b="0" dirty="0">
                <a:effectLst/>
              </a:rPr>
              <a:t> не </a:t>
            </a:r>
            <a:r>
              <a:rPr lang="ru-RU" sz="1200" b="0" dirty="0" err="1">
                <a:effectLst/>
              </a:rPr>
              <a:t>перевищувало</a:t>
            </a:r>
            <a:r>
              <a:rPr lang="ru-RU" sz="1200" b="0" dirty="0">
                <a:effectLst/>
              </a:rPr>
              <a:t> 7,5 млн. </a:t>
            </a:r>
            <a:r>
              <a:rPr lang="ru-RU" sz="1200" b="0" dirty="0" err="1">
                <a:effectLst/>
              </a:rPr>
              <a:t>чол</a:t>
            </a:r>
            <a:r>
              <a:rPr lang="ru-RU" sz="1200" b="0" dirty="0">
                <a:effectLst/>
              </a:rPr>
              <a:t>., з них </a:t>
            </a:r>
            <a:r>
              <a:rPr lang="ru-RU" sz="1200" b="0" dirty="0" err="1">
                <a:effectLst/>
              </a:rPr>
              <a:t>майже</a:t>
            </a:r>
            <a:r>
              <a:rPr lang="ru-RU" sz="1200" b="0" dirty="0">
                <a:effectLst/>
              </a:rPr>
              <a:t> 5,5 млн. </a:t>
            </a:r>
            <a:r>
              <a:rPr lang="ru-RU" sz="1200" b="0" dirty="0" err="1">
                <a:effectLst/>
              </a:rPr>
              <a:t>були</a:t>
            </a:r>
            <a:r>
              <a:rPr lang="ru-RU" sz="1200" b="0" dirty="0">
                <a:effectLst/>
              </a:rPr>
              <a:t> </a:t>
            </a:r>
            <a:r>
              <a:rPr lang="ru-RU" sz="1200" b="0" dirty="0" err="1">
                <a:effectLst/>
              </a:rPr>
              <a:t>кріпаками</a:t>
            </a:r>
            <a:r>
              <a:rPr lang="ru-RU" sz="1200" b="0" dirty="0">
                <a:effectLst/>
              </a:rPr>
              <a:t>.</a:t>
            </a:r>
            <a:br>
              <a:rPr lang="ru-RU" sz="1200" b="0" dirty="0">
                <a:effectLst/>
              </a:rPr>
            </a:br>
            <a:r>
              <a:rPr lang="ru-RU" sz="800" i="1" dirty="0"/>
              <a:t/>
            </a:r>
            <a:br>
              <a:rPr lang="ru-RU" sz="800" i="1" dirty="0"/>
            </a:br>
            <a:endParaRPr lang="ru-RU" sz="800" dirty="0"/>
          </a:p>
        </p:txBody>
      </p:sp>
      <p:sp>
        <p:nvSpPr>
          <p:cNvPr id="3" name="Подзаголовок 2"/>
          <p:cNvSpPr>
            <a:spLocks noGrp="1"/>
          </p:cNvSpPr>
          <p:nvPr>
            <p:ph type="subTitle" idx="1"/>
          </p:nvPr>
        </p:nvSpPr>
        <p:spPr>
          <a:xfrm>
            <a:off x="1219200" y="375138"/>
            <a:ext cx="10363200" cy="1266093"/>
          </a:xfrm>
        </p:spPr>
        <p:style>
          <a:lnRef idx="0">
            <a:schemeClr val="accent6"/>
          </a:lnRef>
          <a:fillRef idx="3">
            <a:schemeClr val="accent6"/>
          </a:fillRef>
          <a:effectRef idx="3">
            <a:schemeClr val="accent6"/>
          </a:effectRef>
          <a:fontRef idx="minor">
            <a:schemeClr val="lt1"/>
          </a:fontRef>
        </p:style>
        <p:txBody>
          <a:bodyPr/>
          <a:lstStyle/>
          <a:p>
            <a:pPr algn="ctr"/>
            <a:r>
              <a:rPr lang="ru-RU" sz="3600" b="1" i="1" dirty="0" err="1"/>
              <a:t>Адміністративно-територіальний</a:t>
            </a:r>
            <a:r>
              <a:rPr lang="ru-RU" sz="3600" b="1" i="1" dirty="0"/>
              <a:t> </a:t>
            </a:r>
            <a:r>
              <a:rPr lang="ru-RU" sz="3600" b="1" i="1" dirty="0" err="1"/>
              <a:t>поділ</a:t>
            </a:r>
            <a:r>
              <a:rPr lang="ru-RU" sz="3600" b="1" i="1" dirty="0"/>
              <a:t> </a:t>
            </a:r>
          </a:p>
          <a:p>
            <a:endParaRPr lang="ru-RU" dirty="0"/>
          </a:p>
        </p:txBody>
      </p:sp>
    </p:spTree>
    <p:extLst>
      <p:ext uri="{BB962C8B-B14F-4D97-AF65-F5344CB8AC3E}">
        <p14:creationId xmlns:p14="http://schemas.microsoft.com/office/powerpoint/2010/main" val="1487198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9200" y="1211385"/>
            <a:ext cx="10363200" cy="5107119"/>
          </a:xfrm>
        </p:spPr>
        <p:txBody>
          <a:bodyPr/>
          <a:lstStyle/>
          <a:p>
            <a:r>
              <a:rPr lang="uk-UA" sz="800" b="0" dirty="0">
                <a:effectLst/>
              </a:rPr>
              <a:t>Російсько-турецька війна 1806-1812 рр. Приводом до війни стало порушення </a:t>
            </a:r>
            <a:r>
              <a:rPr lang="uk-UA" sz="800" b="0" dirty="0">
                <a:effectLst/>
                <a:hlinkClick r:id="rId2" tooltip="Туреччина"/>
              </a:rPr>
              <a:t>Туреччиною</a:t>
            </a:r>
            <a:r>
              <a:rPr lang="uk-UA" sz="800" b="0" dirty="0">
                <a:effectLst/>
              </a:rPr>
              <a:t> </a:t>
            </a:r>
            <a:r>
              <a:rPr lang="uk-UA" sz="800" b="0" dirty="0">
                <a:effectLst/>
                <a:hlinkClick r:id="rId3" tooltip="Договор"/>
              </a:rPr>
              <a:t>договору</a:t>
            </a:r>
            <a:r>
              <a:rPr lang="uk-UA" sz="800" b="0" dirty="0">
                <a:effectLst/>
              </a:rPr>
              <a:t> 1805 р. про порядок проходу російських суден через протоки і усунення турецьким султаном проросійськи налаштованих </a:t>
            </a:r>
            <a:r>
              <a:rPr lang="uk-UA" sz="800" b="0" dirty="0" err="1">
                <a:effectLst/>
                <a:hlinkClick r:id="rId4" tooltip="Господар"/>
              </a:rPr>
              <a:t>господарів</a:t>
            </a:r>
            <a:r>
              <a:rPr lang="uk-UA" sz="800" b="0" dirty="0" err="1">
                <a:effectLst/>
              </a:rPr>
              <a:t>Молдови</a:t>
            </a:r>
            <a:r>
              <a:rPr lang="uk-UA" sz="800" b="0" dirty="0">
                <a:effectLst/>
              </a:rPr>
              <a:t> і Валахії. Російський уряд, побоюючись захоплення цих князівств французькими військами, у листопаді-грудні 1806 р. ввів у них війська. У </a:t>
            </a:r>
            <a:r>
              <a:rPr lang="uk-UA" sz="800" b="0" dirty="0">
                <a:effectLst/>
                <a:hlinkClick r:id="rId5" tooltip="Відповідь"/>
              </a:rPr>
              <a:t>відповідь</a:t>
            </a:r>
            <a:r>
              <a:rPr lang="uk-UA" sz="800" b="0" dirty="0">
                <a:effectLst/>
              </a:rPr>
              <a:t> у грудні 1806 р. </a:t>
            </a:r>
            <a:r>
              <a:rPr lang="uk-UA" sz="800" b="0" dirty="0">
                <a:effectLst/>
                <a:hlinkClick r:id="rId2" tooltip="Туреччина"/>
              </a:rPr>
              <a:t>Туреччина</a:t>
            </a:r>
            <a:r>
              <a:rPr lang="uk-UA" sz="800" b="0" dirty="0">
                <a:effectLst/>
              </a:rPr>
              <a:t> оголосила війну Росії. У червні 1807 р. російська ескадра віце-адмірала Д.М. </a:t>
            </a:r>
            <a:r>
              <a:rPr lang="uk-UA" sz="800" b="0" dirty="0" err="1">
                <a:effectLst/>
              </a:rPr>
              <a:t>Сенявіна</a:t>
            </a:r>
            <a:r>
              <a:rPr lang="uk-UA" sz="800" b="0" dirty="0">
                <a:effectLst/>
              </a:rPr>
              <a:t> біля острова Корфу розбила турецький флот. Турецькі війська також зазнали ряд поразок і відійшли за Дунай. У серпні 1807 р. між Росією і Туреччиною було укладено перемир’я, що продовжувалося до березня 1809 р. Навесні 1809 р.80-тисячна російська армія під командуванням фельдмаршала А.А. </a:t>
            </a:r>
            <a:r>
              <a:rPr lang="uk-UA" sz="800" b="0" dirty="0" err="1">
                <a:effectLst/>
              </a:rPr>
              <a:t>Прозоровського</a:t>
            </a:r>
            <a:r>
              <a:rPr lang="uk-UA" sz="800" b="0" dirty="0">
                <a:effectLst/>
              </a:rPr>
              <a:t> (у серпні 1809 р. його змінив П.І. Багратіон) почала воєнні дії проти турецьких фортець і заволоділа деякими з них, зокрема Ізмаїлом, </a:t>
            </a:r>
            <a:r>
              <a:rPr lang="uk-UA" sz="800" b="0" dirty="0" err="1">
                <a:effectLst/>
              </a:rPr>
              <a:t>Браїловим</a:t>
            </a:r>
            <a:r>
              <a:rPr lang="uk-UA" sz="800" b="0" dirty="0">
                <a:effectLst/>
              </a:rPr>
              <a:t>, взяла в облогу </a:t>
            </a:r>
            <a:r>
              <a:rPr lang="uk-UA" sz="800" b="0" dirty="0" err="1">
                <a:effectLst/>
              </a:rPr>
              <a:t>Сілістрію</a:t>
            </a:r>
            <a:r>
              <a:rPr lang="uk-UA" sz="800" b="0" dirty="0">
                <a:effectLst/>
              </a:rPr>
              <a:t>. Навесні 1810 р. російська армія переправила через Дунай і також захопила ряд фортець. На початку 1811 р. через протистояння з </a:t>
            </a:r>
            <a:r>
              <a:rPr lang="uk-UA" sz="800" b="0" dirty="0">
                <a:effectLst/>
                <a:hlinkClick r:id="rId6" tooltip="Францій"/>
              </a:rPr>
              <a:t>Францією</a:t>
            </a:r>
            <a:r>
              <a:rPr lang="uk-UA" sz="800" b="0" dirty="0">
                <a:effectLst/>
              </a:rPr>
              <a:t> Дунайська армія була ослаблена перекиданням частини військ на західний кордон. Однак, незважаючи на це, призначений у березні 1811 р. головнокомандувачем армії М.І. </a:t>
            </a:r>
            <a:r>
              <a:rPr lang="uk-UA" sz="800" b="0" dirty="0">
                <a:effectLst/>
                <a:hlinkClick r:id="rId7" tooltip="Кутузов"/>
              </a:rPr>
              <a:t>Кутузов</a:t>
            </a:r>
            <a:r>
              <a:rPr lang="uk-UA" sz="800" b="0" dirty="0">
                <a:effectLst/>
              </a:rPr>
              <a:t>, зумів </a:t>
            </a:r>
            <a:r>
              <a:rPr lang="uk-UA" sz="800" b="0" dirty="0">
                <a:effectLst/>
                <a:hlinkClick r:id="rId8" tooltip="Переломи"/>
              </a:rPr>
              <a:t>переломити</a:t>
            </a:r>
            <a:r>
              <a:rPr lang="uk-UA" sz="800" b="0" dirty="0">
                <a:effectLst/>
              </a:rPr>
              <a:t> ситуацію. Головні сили турків, що знаходилися на лівому березі Дунаю, були оточені і в кінці листопада 1811 р. капітулювали. Були розпочаті мирні </a:t>
            </a:r>
            <a:r>
              <a:rPr lang="uk-UA" sz="800" b="0" dirty="0">
                <a:effectLst/>
                <a:hlinkClick r:id="rId9" tooltip="Переговори"/>
              </a:rPr>
              <a:t>переговори</a:t>
            </a:r>
            <a:r>
              <a:rPr lang="uk-UA" sz="800" b="0" dirty="0">
                <a:effectLst/>
              </a:rPr>
              <a:t>, які закінчилися підписанням у травні 1812 р. Бухарестського мирного договору.</a:t>
            </a:r>
            <a:br>
              <a:rPr lang="uk-UA" sz="800" b="0" dirty="0">
                <a:effectLst/>
              </a:rPr>
            </a:br>
            <a:r>
              <a:rPr lang="uk-UA" sz="800" b="0" dirty="0">
                <a:effectLst/>
              </a:rPr>
              <a:t>Україна в російсько-французькій війні 1812 р. У червні 1812 р. почалося вторгнення в Росію військ французького імператора </a:t>
            </a:r>
            <a:r>
              <a:rPr lang="uk-UA" sz="800" b="0" dirty="0">
                <a:effectLst/>
                <a:hlinkClick r:id="rId10" tooltip="Наполеон"/>
              </a:rPr>
              <a:t>Наполеона</a:t>
            </a:r>
            <a:r>
              <a:rPr lang="uk-UA" sz="800" b="0" dirty="0">
                <a:effectLst/>
              </a:rPr>
              <a:t> Бонапарта. Наполеонівський стратегічний план передбачав розчленувати Росію й відторгнути від неї Україну, більша частина території якої повинна була стати колонією завойовників.</a:t>
            </a:r>
            <a:br>
              <a:rPr lang="uk-UA" sz="800" b="0" dirty="0">
                <a:effectLst/>
              </a:rPr>
            </a:br>
            <a:r>
              <a:rPr lang="uk-UA" sz="800" b="0" dirty="0">
                <a:effectLst/>
              </a:rPr>
              <a:t>В козацькі й ополченські кінні і піхотні полки вступило майже 70 тис. українців. Вони брали участь в охороні тилу діючої армії, в прикордонній службі тощо. В бойових діях безпосередню участь взяли два бузьких, три полтавських і три київських козацьких полки. Під час контрнаступу від Москви до західних кордонів країни лівий фланг російської армії захищало 40-тисячне з’єднання українського ополчення, що складалося з добровольців Чернігівської і Полтавської губернії.</a:t>
            </a:r>
            <a:br>
              <a:rPr lang="uk-UA" sz="800" b="0" dirty="0">
                <a:effectLst/>
              </a:rPr>
            </a:br>
            <a:r>
              <a:rPr lang="uk-UA" sz="800" b="0" dirty="0">
                <a:effectLst/>
              </a:rPr>
              <a:t>Активну участь у війні приймали й інші українські загони. Так, ескадрон херсонських козаків під командуванням В.П. </a:t>
            </a:r>
            <a:r>
              <a:rPr lang="uk-UA" sz="800" b="0" dirty="0" err="1">
                <a:effectLst/>
              </a:rPr>
              <a:t>Скаржинського</a:t>
            </a:r>
            <a:r>
              <a:rPr lang="uk-UA" sz="800" b="0" dirty="0">
                <a:effectLst/>
              </a:rPr>
              <a:t> здійснив успішний тритижневий </a:t>
            </a:r>
            <a:r>
              <a:rPr lang="uk-UA" sz="800" b="0" dirty="0">
                <a:effectLst/>
                <a:hlinkClick r:id="rId11" tooltip="Рейд"/>
              </a:rPr>
              <a:t>рейд</a:t>
            </a:r>
            <a:r>
              <a:rPr lang="uk-UA" sz="800" b="0" dirty="0">
                <a:effectLst/>
              </a:rPr>
              <a:t> по території Білорусії і Литви. Велике з’єднання українських і донських козаків пройшло по тилах ворожої армії аж до Варшави й остаточно зірвало спроби загарбників проникнути в Україну.</a:t>
            </a:r>
            <a:br>
              <a:rPr lang="uk-UA" sz="800" b="0" dirty="0">
                <a:effectLst/>
              </a:rPr>
            </a:br>
            <a:r>
              <a:rPr lang="uk-UA" sz="800" b="0" dirty="0">
                <a:effectLst/>
              </a:rPr>
              <a:t>Ополченські козацькі полки з України брали участь і у визвольному поході російської армії по </a:t>
            </a:r>
            <a:r>
              <a:rPr lang="uk-UA" sz="800" b="0" dirty="0">
                <a:effectLst/>
                <a:hlinkClick r:id="rId12" tooltip="Країна"/>
              </a:rPr>
              <a:t>країнах</a:t>
            </a:r>
            <a:r>
              <a:rPr lang="uk-UA" sz="800" b="0" dirty="0">
                <a:effectLst/>
              </a:rPr>
              <a:t> Європи, а також в остаточному </a:t>
            </a:r>
            <a:r>
              <a:rPr lang="uk-UA" sz="800" b="0" dirty="0">
                <a:effectLst/>
                <a:hlinkClick r:id="rId13" tooltip="Розгром"/>
              </a:rPr>
              <a:t>розгромі</a:t>
            </a:r>
            <a:r>
              <a:rPr lang="uk-UA" sz="800" b="0" dirty="0">
                <a:effectLst/>
              </a:rPr>
              <a:t> військ Наполеона у так званій „битві народів” під Лейпцигом (жовтень 1813 р) і в битві за оволодіння Парижем.</a:t>
            </a:r>
            <a:br>
              <a:rPr lang="uk-UA" sz="800" b="0" dirty="0">
                <a:effectLst/>
              </a:rPr>
            </a:br>
            <a:r>
              <a:rPr lang="uk-UA" sz="800" b="0" dirty="0">
                <a:effectLst/>
              </a:rPr>
              <a:t>Російська армія отримувала також з України продовольство, фураж, коней, худобу. Шосткінський завод на Сумщині постачав порох, Київський арсенал – різну зброю. На оборону країни українське населення зібрало грошові пожертвування на суму 10 млн. руб.</a:t>
            </a:r>
            <a:br>
              <a:rPr lang="uk-UA" sz="800" b="0" dirty="0">
                <a:effectLst/>
              </a:rPr>
            </a:br>
            <a:r>
              <a:rPr lang="uk-UA" sz="800" b="0" dirty="0">
                <a:effectLst/>
              </a:rPr>
              <a:t>Поразка наполеонівської Франції призвела до нової розстановки сил – позиції Росії в Європі значно зміцнилися. Однак, в Україні мало що змінилося, зокрема, </a:t>
            </a:r>
            <a:r>
              <a:rPr lang="uk-UA" sz="800" b="0" dirty="0">
                <a:effectLst/>
                <a:hlinkClick r:id="rId14" tooltip="Кріпацтво"/>
              </a:rPr>
              <a:t>кріпацтво</a:t>
            </a:r>
            <a:r>
              <a:rPr lang="uk-UA" sz="800" b="0" dirty="0">
                <a:effectLst/>
              </a:rPr>
              <a:t>, всупереч сподіванням широких народних мас не було ліквідоване. Козацькі полки були реорганізовані у звичайні військові частини російської армії.</a:t>
            </a:r>
            <a:br>
              <a:rPr lang="uk-UA" sz="800" b="0" dirty="0">
                <a:effectLst/>
              </a:rPr>
            </a:br>
            <a:r>
              <a:rPr lang="uk-UA" sz="800" b="0" dirty="0">
                <a:effectLst/>
              </a:rPr>
              <a:t>Російсько-турецька війна 1828-1829 рр. </a:t>
            </a:r>
            <a:r>
              <a:rPr lang="uk-UA" sz="800" b="0" dirty="0">
                <a:effectLst/>
                <a:hlinkClick r:id="rId15" tooltip="Російсько-турецька війна"/>
              </a:rPr>
              <a:t>Російсько-турецька війна</a:t>
            </a:r>
            <a:r>
              <a:rPr lang="uk-UA" sz="800" b="0" dirty="0">
                <a:effectLst/>
              </a:rPr>
              <a:t> 1828-1829 рр. була викликана боротьбою європейських держав за поділ володінь Османської імперії, яка переживала гостру внутрішню кризу, що посилилася у зв’язку з Грецькою національно-визвольною </a:t>
            </a:r>
            <a:r>
              <a:rPr lang="uk-UA" sz="800" b="0" dirty="0">
                <a:effectLst/>
                <a:hlinkClick r:id="rId16" tooltip="Революція"/>
              </a:rPr>
              <a:t>революцією</a:t>
            </a:r>
            <a:r>
              <a:rPr lang="uk-UA" sz="800" b="0" dirty="0">
                <a:effectLst/>
              </a:rPr>
              <a:t> 1821-1829 рр. </a:t>
            </a:r>
            <a:r>
              <a:rPr lang="uk-UA" sz="800" b="0" dirty="0">
                <a:effectLst/>
                <a:hlinkClick r:id="rId17" tooltip="Англія"/>
              </a:rPr>
              <a:t>Англія</a:t>
            </a:r>
            <a:r>
              <a:rPr lang="uk-UA" sz="800" b="0" dirty="0">
                <a:effectLst/>
              </a:rPr>
              <a:t> і </a:t>
            </a:r>
            <a:r>
              <a:rPr lang="uk-UA" sz="800" b="0" dirty="0">
                <a:effectLst/>
                <a:hlinkClick r:id="rId18" tooltip="Франція"/>
              </a:rPr>
              <a:t>Франція</a:t>
            </a:r>
            <a:r>
              <a:rPr lang="uk-UA" sz="800" b="0" dirty="0">
                <a:effectLst/>
              </a:rPr>
              <a:t>, побоюючись посилення впливу на Балканах Росії, до якої греки звернулися за допомогою, виступили у 1827 р. разом з нею на підтримку греків, однак пізніше протиріччя між союзниками посилилися.</a:t>
            </a:r>
            <a:br>
              <a:rPr lang="uk-UA" sz="800" b="0" dirty="0">
                <a:effectLst/>
              </a:rPr>
            </a:br>
            <a:r>
              <a:rPr lang="uk-UA" sz="800" b="0" dirty="0">
                <a:effectLst/>
              </a:rPr>
              <a:t>У жовтні 1827 р. султан закликав до „Священної війни” проти Росії. У квітні 1828 р. </a:t>
            </a:r>
            <a:r>
              <a:rPr lang="uk-UA" sz="800" b="0" dirty="0">
                <a:effectLst/>
                <a:hlinkClick r:id="rId19" tooltip="Росія"/>
              </a:rPr>
              <a:t>Росія</a:t>
            </a:r>
            <a:r>
              <a:rPr lang="uk-UA" sz="800" b="0" dirty="0">
                <a:effectLst/>
              </a:rPr>
              <a:t> оголосила війну Туреччині. На Дунай була спрямована 95-тисячна російська армія із завданням зайняти Молдову, Валахію і Добруджу й заволодіти фортецями </a:t>
            </a:r>
            <a:r>
              <a:rPr lang="uk-UA" sz="800" b="0" dirty="0" err="1">
                <a:effectLst/>
              </a:rPr>
              <a:t>Шумлою</a:t>
            </a:r>
            <a:r>
              <a:rPr lang="uk-UA" sz="800" b="0" dirty="0">
                <a:effectLst/>
              </a:rPr>
              <a:t> і Варною. У квітні-травні 1828 р. російські війська зайняли Дунайські князівства, форсували Дунай і взяли Варну. На початку липня наступного року російська армія рушила за Балкани, взяла Адріанополь, вийшовши на підступи до </a:t>
            </a:r>
            <a:r>
              <a:rPr lang="uk-UA" sz="800" b="0" dirty="0">
                <a:effectLst/>
                <a:hlinkClick r:id="rId20" tooltip="Стамбул"/>
              </a:rPr>
              <a:t>Стамбула</a:t>
            </a:r>
            <a:r>
              <a:rPr lang="uk-UA" sz="800" b="0" dirty="0">
                <a:effectLst/>
              </a:rPr>
              <a:t>. Одночасно </a:t>
            </a:r>
            <a:r>
              <a:rPr lang="uk-UA" sz="800" b="0" dirty="0">
                <a:effectLst/>
                <a:hlinkClick r:id="rId21" tooltip="На Кавказі"/>
              </a:rPr>
              <a:t>на Кавказі</a:t>
            </a:r>
            <a:r>
              <a:rPr lang="uk-UA" sz="800" b="0" dirty="0">
                <a:effectLst/>
              </a:rPr>
              <a:t> російські війська заволоділи </a:t>
            </a:r>
            <a:r>
              <a:rPr lang="uk-UA" sz="800" b="0" dirty="0" err="1">
                <a:effectLst/>
              </a:rPr>
              <a:t>Ерзурумом</a:t>
            </a:r>
            <a:r>
              <a:rPr lang="uk-UA" sz="800" b="0" dirty="0">
                <a:effectLst/>
              </a:rPr>
              <a:t> і підійшли до Трапезунда.</a:t>
            </a:r>
            <a:br>
              <a:rPr lang="uk-UA" sz="800" b="0" dirty="0">
                <a:effectLst/>
              </a:rPr>
            </a:br>
            <a:r>
              <a:rPr lang="uk-UA" sz="800" b="0" dirty="0">
                <a:effectLst/>
              </a:rPr>
              <a:t>У вересні 1829 р. між Росією і Туреччиною був укладений </a:t>
            </a:r>
            <a:r>
              <a:rPr lang="uk-UA" sz="800" b="0" dirty="0" err="1">
                <a:effectLst/>
              </a:rPr>
              <a:t>Адріанопольський</a:t>
            </a:r>
            <a:r>
              <a:rPr lang="uk-UA" sz="800" b="0" dirty="0">
                <a:effectLst/>
              </a:rPr>
              <a:t> мирний договір, за яким до Росії відійшло Кавказьке узбережжя Чорного моря (до району північніше Батумі) і область </a:t>
            </a:r>
            <a:r>
              <a:rPr lang="uk-UA" sz="800" b="0" dirty="0" err="1">
                <a:effectLst/>
              </a:rPr>
              <a:t>Ахалциха</a:t>
            </a:r>
            <a:r>
              <a:rPr lang="uk-UA" sz="800" b="0" dirty="0">
                <a:effectLst/>
              </a:rPr>
              <a:t>. Греція здобула незалежність від Туреччини, а </a:t>
            </a:r>
            <a:r>
              <a:rPr lang="uk-UA" sz="800" b="0" dirty="0" err="1">
                <a:effectLst/>
                <a:hlinkClick r:id="rId22" tooltip="Сербія"/>
              </a:rPr>
              <a:t>сербія</a:t>
            </a:r>
            <a:r>
              <a:rPr lang="uk-UA" sz="800" b="0" dirty="0">
                <a:effectLst/>
              </a:rPr>
              <a:t> </a:t>
            </a:r>
            <a:r>
              <a:rPr lang="uk-UA" sz="800" b="0" dirty="0">
                <a:effectLst/>
                <a:hlinkClick r:id="rId23" tooltip="Молдова"/>
              </a:rPr>
              <a:t>Молдова</a:t>
            </a:r>
            <a:r>
              <a:rPr lang="uk-UA" sz="800" b="0" dirty="0">
                <a:effectLst/>
              </a:rPr>
              <a:t> і Валахія – автономію. Ця війна мала вплив і на українське </a:t>
            </a:r>
            <a:r>
              <a:rPr lang="uk-UA" sz="800" b="0" dirty="0">
                <a:effectLst/>
                <a:hlinkClick r:id="rId24" tooltip="Суспільство"/>
              </a:rPr>
              <a:t>суспільство</a:t>
            </a:r>
            <a:r>
              <a:rPr lang="uk-UA" sz="800" b="0" dirty="0">
                <a:effectLst/>
              </a:rPr>
              <a:t>.</a:t>
            </a:r>
            <a:br>
              <a:rPr lang="uk-UA" sz="800" b="0" dirty="0">
                <a:effectLst/>
              </a:rPr>
            </a:br>
            <a:r>
              <a:rPr lang="uk-UA" sz="800" b="0" dirty="0">
                <a:effectLst/>
              </a:rPr>
              <a:t>Виникнення Азовського козацького війська. У 1828 р. з козаків Задунайської Січі, що повернулися в російське підданство на початку російсько-турецької війни 1828-1929 рр. на чолі з </a:t>
            </a:r>
            <a:r>
              <a:rPr lang="uk-UA" sz="800" b="0" dirty="0" err="1">
                <a:effectLst/>
              </a:rPr>
              <a:t>атаманом</a:t>
            </a:r>
            <a:r>
              <a:rPr lang="uk-UA" sz="800" b="0" dirty="0">
                <a:effectLst/>
              </a:rPr>
              <a:t> Й. Гладким, було утворено </a:t>
            </a:r>
            <a:r>
              <a:rPr lang="uk-UA" sz="800" b="0" dirty="0">
                <a:effectLst/>
                <a:hlinkClick r:id="rId25" tooltip="Козацьке військо"/>
              </a:rPr>
              <a:t>козацьке військо</a:t>
            </a:r>
            <a:r>
              <a:rPr lang="uk-UA" sz="800" b="0" dirty="0">
                <a:effectLst/>
              </a:rPr>
              <a:t>, що знаходилося на службі у російського імператора. Після активної участі козаків у війні з них було утворено окреме </a:t>
            </a:r>
            <a:r>
              <a:rPr lang="uk-UA" sz="800" b="0" dirty="0">
                <a:effectLst/>
                <a:hlinkClick r:id="rId26" tooltip="Запорозьке військо"/>
              </a:rPr>
              <a:t>запорозьке військо</a:t>
            </a:r>
            <a:r>
              <a:rPr lang="uk-UA" sz="800" b="0" dirty="0">
                <a:effectLst/>
              </a:rPr>
              <a:t>, яке у 1831 р. було перейменоване на Азовське козацьке військо.</a:t>
            </a:r>
            <a:br>
              <a:rPr lang="uk-UA" sz="800" b="0" dirty="0">
                <a:effectLst/>
              </a:rPr>
            </a:br>
            <a:r>
              <a:rPr lang="uk-UA" sz="800" b="0" dirty="0">
                <a:effectLst/>
              </a:rPr>
              <a:t>Козакам були надані землі на північно-західному узбережжі Азовського моря в Катеринославській губернії (між морем і ріками </a:t>
            </a:r>
            <a:r>
              <a:rPr lang="uk-UA" sz="800" b="0" dirty="0" err="1">
                <a:effectLst/>
              </a:rPr>
              <a:t>Бердею</a:t>
            </a:r>
            <a:r>
              <a:rPr lang="uk-UA" sz="800" b="0" dirty="0">
                <a:effectLst/>
              </a:rPr>
              <a:t> і </a:t>
            </a:r>
            <a:r>
              <a:rPr lang="uk-UA" sz="800" b="0" dirty="0" err="1">
                <a:effectLst/>
              </a:rPr>
              <a:t>Обиточною</a:t>
            </a:r>
            <a:r>
              <a:rPr lang="uk-UA" sz="800" b="0" dirty="0">
                <a:effectLst/>
              </a:rPr>
              <a:t>). Кількість козаків з родинами наприкінці 1830-х років складала близько 6 тис. </a:t>
            </a:r>
            <a:r>
              <a:rPr lang="uk-UA" sz="800" b="0" dirty="0" err="1">
                <a:effectLst/>
              </a:rPr>
              <a:t>чол</a:t>
            </a:r>
            <a:r>
              <a:rPr lang="uk-UA" sz="800" b="0" dirty="0">
                <a:effectLst/>
              </a:rPr>
              <a:t>. В обов’язках війська було спостереження за східним узбережжям Чорного моря за допомогою збройної флотилії (29 дрібних суден), а також 10 кінних сотень. Військо підпорядковувалася генерал-губернаторові Новоросії, внутрішнє правління знаходилося в руках наказного отамана і військового правління (у станиці Петровській, пізніше – у Маріуполі).</a:t>
            </a:r>
            <a:br>
              <a:rPr lang="uk-UA" sz="800" b="0" dirty="0">
                <a:effectLst/>
              </a:rPr>
            </a:br>
            <a:r>
              <a:rPr lang="uk-UA" sz="800" b="0" dirty="0">
                <a:effectLst/>
              </a:rPr>
              <a:t>З 50-х років ХІХ ст. уряд почав переселяти </a:t>
            </a:r>
            <a:r>
              <a:rPr lang="uk-UA" sz="800" b="0" dirty="0" err="1">
                <a:effectLst/>
              </a:rPr>
              <a:t>азовців</a:t>
            </a:r>
            <a:r>
              <a:rPr lang="uk-UA" sz="800" b="0" dirty="0">
                <a:effectLst/>
              </a:rPr>
              <a:t> на Північний </a:t>
            </a:r>
            <a:r>
              <a:rPr lang="uk-UA" sz="800" b="0" dirty="0">
                <a:effectLst/>
                <a:hlinkClick r:id="rId27" tooltip="Кавказ"/>
              </a:rPr>
              <a:t>Кавказ</a:t>
            </a:r>
            <a:r>
              <a:rPr lang="uk-UA" sz="800" b="0" dirty="0">
                <a:effectLst/>
              </a:rPr>
              <a:t>, що викликало невдоволення і заворушення серед козаків. У жовтні 1864 р. Азовське </a:t>
            </a:r>
            <a:r>
              <a:rPr lang="uk-UA" sz="800" b="0" dirty="0">
                <a:effectLst/>
                <a:hlinkClick r:id="rId28" tooltip="Козацтво"/>
              </a:rPr>
              <a:t>козацтво</a:t>
            </a:r>
            <a:r>
              <a:rPr lang="uk-UA" sz="800" b="0" dirty="0">
                <a:effectLst/>
              </a:rPr>
              <a:t> було скасовано. </a:t>
            </a:r>
            <a:r>
              <a:rPr lang="uk-UA" sz="800" b="0" dirty="0">
                <a:effectLst/>
                <a:hlinkClick r:id="rId29" tooltip="Козаки"/>
              </a:rPr>
              <a:t>Козаки</a:t>
            </a:r>
            <a:r>
              <a:rPr lang="uk-UA" sz="800" b="0" dirty="0">
                <a:effectLst/>
              </a:rPr>
              <a:t> з родинами були переведені у селянський стан.</a:t>
            </a:r>
          </a:p>
        </p:txBody>
      </p:sp>
      <p:sp>
        <p:nvSpPr>
          <p:cNvPr id="3" name="Подзаголовок 2"/>
          <p:cNvSpPr>
            <a:spLocks noGrp="1"/>
          </p:cNvSpPr>
          <p:nvPr>
            <p:ph type="subTitle" idx="1"/>
          </p:nvPr>
        </p:nvSpPr>
        <p:spPr>
          <a:xfrm>
            <a:off x="1219200" y="375138"/>
            <a:ext cx="10363200" cy="765908"/>
          </a:xfrm>
        </p:spPr>
        <p:style>
          <a:lnRef idx="0">
            <a:schemeClr val="accent6"/>
          </a:lnRef>
          <a:fillRef idx="3">
            <a:schemeClr val="accent6"/>
          </a:fillRef>
          <a:effectRef idx="3">
            <a:schemeClr val="accent6"/>
          </a:effectRef>
          <a:fontRef idx="minor">
            <a:schemeClr val="lt1"/>
          </a:fontRef>
        </p:style>
        <p:txBody>
          <a:bodyPr>
            <a:noAutofit/>
          </a:bodyPr>
          <a:lstStyle/>
          <a:p>
            <a:pPr algn="ctr"/>
            <a:r>
              <a:rPr lang="ru-RU" sz="2800" b="1" i="1" dirty="0" err="1">
                <a:hlinkClick r:id="rId30" tooltip="Україна в системі міжнародних відносин"/>
              </a:rPr>
              <a:t>Україна</a:t>
            </a:r>
            <a:r>
              <a:rPr lang="ru-RU" sz="2800" b="1" i="1" dirty="0">
                <a:hlinkClick r:id="rId30" tooltip="Україна в системі міжнародних відносин"/>
              </a:rPr>
              <a:t> в </a:t>
            </a:r>
            <a:r>
              <a:rPr lang="ru-RU" sz="2800" b="1" i="1" dirty="0" err="1">
                <a:hlinkClick r:id="rId30" tooltip="Україна в системі міжнародних відносин"/>
              </a:rPr>
              <a:t>системі</a:t>
            </a:r>
            <a:r>
              <a:rPr lang="ru-RU" sz="2800" b="1" i="1" dirty="0">
                <a:hlinkClick r:id="rId30" tooltip="Україна в системі міжнародних відносин"/>
              </a:rPr>
              <a:t> </a:t>
            </a:r>
            <a:r>
              <a:rPr lang="ru-RU" sz="2800" b="1" i="1" dirty="0" err="1">
                <a:hlinkClick r:id="rId30" tooltip="Україна в системі міжнародних відносин"/>
              </a:rPr>
              <a:t>міжнародних</a:t>
            </a:r>
            <a:r>
              <a:rPr lang="ru-RU" sz="2800" b="1" i="1" dirty="0">
                <a:hlinkClick r:id="rId30" tooltip="Україна в системі міжнародних відносин"/>
              </a:rPr>
              <a:t> </a:t>
            </a:r>
            <a:r>
              <a:rPr lang="ru-RU" sz="2800" b="1" i="1" dirty="0" err="1">
                <a:hlinkClick r:id="rId30" tooltip="Україна в системі міжнародних відносин"/>
              </a:rPr>
              <a:t>відносин</a:t>
            </a:r>
            <a:r>
              <a:rPr lang="ru-RU" sz="2800" b="1" i="1" dirty="0"/>
              <a:t> </a:t>
            </a:r>
            <a:r>
              <a:rPr lang="ru-RU" sz="2800" b="1" i="1" dirty="0" err="1"/>
              <a:t>першої</a:t>
            </a:r>
            <a:r>
              <a:rPr lang="ru-RU" sz="2800" b="1" i="1" dirty="0"/>
              <a:t> </a:t>
            </a:r>
            <a:r>
              <a:rPr lang="ru-RU" sz="2800" b="1" i="1" dirty="0" err="1"/>
              <a:t>половини</a:t>
            </a:r>
            <a:r>
              <a:rPr lang="ru-RU" sz="2800" b="1" i="1" dirty="0"/>
              <a:t> ХІХ ст. </a:t>
            </a:r>
          </a:p>
        </p:txBody>
      </p:sp>
    </p:spTree>
    <p:extLst>
      <p:ext uri="{BB962C8B-B14F-4D97-AF65-F5344CB8AC3E}">
        <p14:creationId xmlns:p14="http://schemas.microsoft.com/office/powerpoint/2010/main" val="1295922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0709" y="1813168"/>
            <a:ext cx="10503876" cy="4923693"/>
          </a:xfrm>
        </p:spPr>
        <p:txBody>
          <a:bodyPr/>
          <a:lstStyle/>
          <a:p>
            <a:r>
              <a:rPr lang="uk-UA" sz="800" b="0" dirty="0">
                <a:effectLst/>
              </a:rPr>
              <a:t>Втрата власної держави у другій половині Х</a:t>
            </a:r>
            <a:r>
              <a:rPr lang="en-US" sz="800" b="0" dirty="0">
                <a:effectLst/>
              </a:rPr>
              <a:t>V</a:t>
            </a:r>
            <a:r>
              <a:rPr lang="uk-UA" sz="800" b="0" dirty="0">
                <a:effectLst/>
              </a:rPr>
              <a:t>ІІІ ст. позначалася на всіх сферах </a:t>
            </a:r>
            <a:r>
              <a:rPr lang="uk-UA" sz="800" b="0" dirty="0">
                <a:effectLst/>
                <a:hlinkClick r:id="rId2" tooltip="Життя"/>
              </a:rPr>
              <a:t>життя</a:t>
            </a:r>
            <a:r>
              <a:rPr lang="uk-UA" sz="800" b="0" dirty="0">
                <a:effectLst/>
              </a:rPr>
              <a:t> українського народу. Росія залишалася аграрною кріпосницькою </a:t>
            </a:r>
            <a:r>
              <a:rPr lang="uk-UA" sz="800" b="0" dirty="0">
                <a:effectLst/>
                <a:hlinkClick r:id="rId3" tooltip="Держава"/>
              </a:rPr>
              <a:t>державою</a:t>
            </a:r>
            <a:r>
              <a:rPr lang="uk-UA" sz="800" b="0" dirty="0">
                <a:effectLst/>
              </a:rPr>
              <a:t>, причому </a:t>
            </a:r>
            <a:r>
              <a:rPr lang="uk-UA" sz="800" b="0" dirty="0">
                <a:effectLst/>
                <a:hlinkClick r:id="rId4" tooltip="Розвиток"/>
              </a:rPr>
              <a:t>розвиток</a:t>
            </a:r>
            <a:r>
              <a:rPr lang="uk-UA" sz="800" b="0" dirty="0">
                <a:effectLst/>
              </a:rPr>
              <a:t> сільського </a:t>
            </a:r>
            <a:r>
              <a:rPr lang="uk-UA" sz="800" b="0" dirty="0">
                <a:effectLst/>
                <a:hlinkClick r:id="rId5" tooltip="Господар"/>
              </a:rPr>
              <a:t>господарства</a:t>
            </a:r>
            <a:r>
              <a:rPr lang="uk-UA" sz="800" b="0" dirty="0">
                <a:effectLst/>
              </a:rPr>
              <a:t> мав екстенсивний </a:t>
            </a:r>
            <a:r>
              <a:rPr lang="uk-UA" sz="800" b="0" dirty="0">
                <a:effectLst/>
                <a:hlinkClick r:id="rId6" tooltip="Характер"/>
              </a:rPr>
              <a:t>характер</a:t>
            </a:r>
            <a:r>
              <a:rPr lang="uk-UA" sz="800" b="0" dirty="0">
                <a:effectLst/>
              </a:rPr>
              <a:t>, тобто за рахунок розширення площ одної землі, збільшення панщини.</a:t>
            </a:r>
            <a:r>
              <a:rPr lang="uk-UA" sz="800" b="0" dirty="0">
                <a:effectLst/>
                <a:hlinkClick r:id="rId7" tooltip="України"/>
              </a:rPr>
              <a:t> Україна</a:t>
            </a:r>
            <a:r>
              <a:rPr lang="uk-UA" sz="800" b="0" dirty="0">
                <a:effectLst/>
              </a:rPr>
              <a:t>, насамперед колишня Гетьманщина, стала вотчиною поміщиків, а більшість козаків зубожіли й потрапили у кріпацтво. В Україні стали домінувати типові для кріпосницької Росії порядки.</a:t>
            </a:r>
            <a:br>
              <a:rPr lang="uk-UA" sz="800" b="0" dirty="0">
                <a:effectLst/>
              </a:rPr>
            </a:br>
            <a:r>
              <a:rPr lang="uk-UA" sz="800" b="0" dirty="0">
                <a:effectLst/>
              </a:rPr>
              <a:t>Сільське </a:t>
            </a:r>
            <a:r>
              <a:rPr lang="uk-UA" sz="800" b="0" dirty="0">
                <a:effectLst/>
                <a:hlinkClick r:id="rId5" tooltip="Господар"/>
              </a:rPr>
              <a:t>господарство</a:t>
            </a:r>
            <a:r>
              <a:rPr lang="uk-UA" sz="800" b="0" dirty="0">
                <a:effectLst/>
              </a:rPr>
              <a:t>, занепад кріпосницьких відносин. Поміщики зосередили у своїх руках понад 70% усієї землі. Щоб збільшити прибутковість своїх </a:t>
            </a:r>
            <a:r>
              <a:rPr lang="uk-UA" sz="800" b="0" dirty="0">
                <a:effectLst/>
                <a:hlinkClick r:id="rId5" tooltip="Господар"/>
              </a:rPr>
              <a:t>господарств</a:t>
            </a:r>
            <a:r>
              <a:rPr lang="uk-UA" sz="800" b="0" dirty="0">
                <a:effectLst/>
              </a:rPr>
              <a:t> поміщики посилювали експлуатацію селян: підвищували норму панщини (так звана „урочна” система – щоденне завдання на день „урок”) або розширювали свої землі за рахунок віднятих у селян наділів. Це розоряло селянські господарства, підриваючи в свою чергу і </a:t>
            </a:r>
            <a:r>
              <a:rPr lang="uk-UA" sz="800" b="0" dirty="0">
                <a:effectLst/>
                <a:hlinkClick r:id="rId8" tooltip="Економіка"/>
              </a:rPr>
              <a:t>економічну</a:t>
            </a:r>
            <a:r>
              <a:rPr lang="uk-UA" sz="800" b="0" dirty="0">
                <a:effectLst/>
              </a:rPr>
              <a:t> основу поміщицьких господарств. Збільшувалася кількість пограбованих поміщиками безземельних селян. Частину з них поміщики перетворювали на слуг або в двірських робітників, віддавали в наймання іншим поміщикам або на промислові підприємства. На Київщині, Полтавщині до середини 40-х років ХІХ ст. майже три чверті поміщицьких селян зубожіли так, що вже не мали ні робочої худоби, ні інвентарю для польових робіт.</a:t>
            </a:r>
            <a:br>
              <a:rPr lang="uk-UA" sz="800" b="0" dirty="0">
                <a:effectLst/>
              </a:rPr>
            </a:br>
            <a:r>
              <a:rPr lang="uk-UA" sz="800" b="0" dirty="0">
                <a:effectLst/>
              </a:rPr>
              <a:t>Свої землі поміщики часто здавали в оренду купцям і заможним селянам. Особливо жорстокими орендарями були так звані посесори, що отримували в тимчасове розпорядження </a:t>
            </a:r>
            <a:r>
              <a:rPr lang="uk-UA" sz="800" b="0" dirty="0">
                <a:effectLst/>
                <a:hlinkClick r:id="rId3" tooltip="Держава"/>
              </a:rPr>
              <a:t>державні</a:t>
            </a:r>
            <a:r>
              <a:rPr lang="uk-UA" sz="800" b="0" dirty="0">
                <a:effectLst/>
              </a:rPr>
              <a:t> землі разом із приписаними до них селянами. Селян при цьому не звільняли від подушної податі державі, на оплату якої йшла майже половина селянських доходів.</a:t>
            </a:r>
            <a:br>
              <a:rPr lang="uk-UA" sz="800" b="0" dirty="0">
                <a:effectLst/>
              </a:rPr>
            </a:br>
            <a:r>
              <a:rPr lang="uk-UA" sz="800" b="0" dirty="0">
                <a:effectLst/>
              </a:rPr>
              <a:t>Щоб хоч трохи упорядкувати виробничі взаємини поміщиків і кріпаків, царський уряд протягом 1847-1848 рр. на Правобережній Україні, де гніт кріпосників був особливо тяжким, здійснив так звану </a:t>
            </a:r>
            <a:r>
              <a:rPr lang="uk-UA" sz="800" b="0" dirty="0">
                <a:effectLst/>
                <a:hlinkClick r:id="rId9" tooltip="Інвентарі"/>
              </a:rPr>
              <a:t>інвентарну</a:t>
            </a:r>
            <a:r>
              <a:rPr lang="uk-UA" sz="800" b="0" dirty="0">
                <a:effectLst/>
              </a:rPr>
              <a:t> реформу. У кожному поміщицькому маєтку запроваджувалася </a:t>
            </a:r>
            <a:r>
              <a:rPr lang="uk-UA" sz="800" b="0" dirty="0">
                <a:effectLst/>
                <a:hlinkClick r:id="rId9" tooltip="Інвентарі"/>
              </a:rPr>
              <a:t>інвентарна</a:t>
            </a:r>
            <a:r>
              <a:rPr lang="uk-UA" sz="800" b="0" dirty="0">
                <a:effectLst/>
              </a:rPr>
              <a:t> </a:t>
            </a:r>
            <a:r>
              <a:rPr lang="uk-UA" sz="800" b="0" dirty="0">
                <a:effectLst/>
                <a:hlinkClick r:id="rId10" tooltip="Книга"/>
              </a:rPr>
              <a:t>книга</a:t>
            </a:r>
            <a:r>
              <a:rPr lang="uk-UA" sz="800" b="0" dirty="0">
                <a:effectLst/>
              </a:rPr>
              <a:t>, до якої записувалися норми панщини та інших кріпосних повинностей. Але визначав їх сам поміщик, усі земельні володіння якого залишилися недоторканими. Селяни виступили проти цієї реформи.</a:t>
            </a:r>
            <a:br>
              <a:rPr lang="uk-UA" sz="800" b="0" dirty="0">
                <a:effectLst/>
              </a:rPr>
            </a:br>
            <a:r>
              <a:rPr lang="uk-UA" sz="800" b="0" dirty="0">
                <a:effectLst/>
              </a:rPr>
              <a:t>Однією з </a:t>
            </a:r>
            <a:r>
              <a:rPr lang="uk-UA" sz="800" b="0" dirty="0">
                <a:effectLst/>
                <a:hlinkClick r:id="rId6" tooltip="Характер"/>
              </a:rPr>
              <a:t>характерних</a:t>
            </a:r>
            <a:r>
              <a:rPr lang="uk-UA" sz="800" b="0" dirty="0">
                <a:effectLst/>
              </a:rPr>
              <a:t> рис розвитку українського села у першій половині ХІХ ст. була також </a:t>
            </a:r>
            <a:r>
              <a:rPr lang="uk-UA" sz="800" b="0" dirty="0">
                <a:effectLst/>
                <a:hlinkClick r:id="rId11" tooltip="Організація"/>
              </a:rPr>
              <a:t>організація</a:t>
            </a:r>
            <a:r>
              <a:rPr lang="uk-UA" sz="800" b="0" dirty="0">
                <a:effectLst/>
              </a:rPr>
              <a:t> військових поселень. Вони знаходилися на постійному казарменому режимі і займалися не тільки регулярним </a:t>
            </a:r>
            <a:r>
              <a:rPr lang="uk-UA" sz="800" b="0" dirty="0">
                <a:effectLst/>
                <a:hlinkClick r:id="rId12" tooltip="Навчання"/>
              </a:rPr>
              <a:t>навчанням</a:t>
            </a:r>
            <a:r>
              <a:rPr lang="uk-UA" sz="800" b="0" dirty="0">
                <a:effectLst/>
              </a:rPr>
              <a:t>, але й виконували різні </a:t>
            </a:r>
            <a:r>
              <a:rPr lang="uk-UA" sz="800" b="0" dirty="0">
                <a:effectLst/>
                <a:hlinkClick r:id="rId13" tooltip="Сільськогосподарські роботи"/>
              </a:rPr>
              <a:t>сільськогосподарські роботи</a:t>
            </a:r>
            <a:r>
              <a:rPr lang="uk-UA" sz="800" b="0" dirty="0">
                <a:effectLst/>
              </a:rPr>
              <a:t>. В Україні військові поселення були в Харківській, Катеринославській і Херсонській губерніях.</a:t>
            </a:r>
            <a:br>
              <a:rPr lang="uk-UA" sz="800" b="0" dirty="0">
                <a:effectLst/>
              </a:rPr>
            </a:br>
            <a:r>
              <a:rPr lang="uk-UA" sz="800" b="0" dirty="0">
                <a:effectLst/>
              </a:rPr>
              <a:t>До середини ХІХ ст. із середовища селянства виділилися сільські багатії – куркулі, торговці, власники млинів і </a:t>
            </a:r>
            <a:r>
              <a:rPr lang="uk-UA" sz="800" b="0" dirty="0" err="1">
                <a:effectLst/>
              </a:rPr>
              <a:t>маслобоєнь</a:t>
            </a:r>
            <a:r>
              <a:rPr lang="uk-UA" sz="800" b="0" dirty="0">
                <a:effectLst/>
              </a:rPr>
              <a:t>. Багато хто з них мали підприємства з виробництва цукру, цегли і </a:t>
            </a:r>
            <a:r>
              <a:rPr lang="uk-UA" sz="800" b="0" dirty="0" err="1">
                <a:effectLst/>
              </a:rPr>
              <a:t>т.п</a:t>
            </a:r>
            <a:r>
              <a:rPr lang="uk-UA" sz="800" b="0" dirty="0">
                <a:effectLst/>
              </a:rPr>
              <a:t>. Однак, засновані на підневільній малопродуктивній праці кріпаків, поміщицькі вотчинні мануфактури поступово занепадали, не витримуючи конкуренції з купецькими промисловими </a:t>
            </a:r>
            <a:r>
              <a:rPr lang="uk-UA" sz="800" b="0" dirty="0">
                <a:effectLst/>
                <a:hlinkClick r:id="rId14" tooltip="Підприємство."/>
              </a:rPr>
              <a:t>підприємствами</a:t>
            </a:r>
            <a:r>
              <a:rPr lang="uk-UA" sz="800" b="0" dirty="0">
                <a:effectLst/>
              </a:rPr>
              <a:t>, на яких використовувалася більш високопродуктивна </a:t>
            </a:r>
            <a:r>
              <a:rPr lang="uk-UA" sz="800" b="0" dirty="0" err="1">
                <a:effectLst/>
                <a:hlinkClick r:id="rId15" tooltip="Праця"/>
              </a:rPr>
              <a:t>праця</a:t>
            </a:r>
            <a:r>
              <a:rPr lang="uk-UA" sz="800" b="0" dirty="0" err="1">
                <a:effectLst/>
              </a:rPr>
              <a:t>вільнонайманих</a:t>
            </a:r>
            <a:r>
              <a:rPr lang="uk-UA" sz="800" b="0" dirty="0">
                <a:effectLst/>
              </a:rPr>
              <a:t> робітників.</a:t>
            </a:r>
            <a:br>
              <a:rPr lang="uk-UA" sz="800" b="0" dirty="0">
                <a:effectLst/>
              </a:rPr>
            </a:br>
            <a:r>
              <a:rPr lang="uk-UA" sz="800" b="0" dirty="0">
                <a:effectLst/>
              </a:rPr>
              <a:t>Розвиток промисловості. Поряд із сільським господарством в Україні розвивалася промисловість, в якій у першій чверті ХІХ ст. використовувалася переважно кріпосна праця. У руках поміщиків були зосереджені сукняні мануфактури, що працювали на постачання армії і на ринок.</a:t>
            </a:r>
            <a:br>
              <a:rPr lang="uk-UA" sz="800" b="0" dirty="0">
                <a:effectLst/>
              </a:rPr>
            </a:br>
            <a:r>
              <a:rPr lang="uk-UA" sz="800" b="0" dirty="0">
                <a:effectLst/>
              </a:rPr>
              <a:t>Поміщики займали панівне становище у винокурній промисловості, яка була першою серед галузей, що переробляли продукти сільського господарства. Поміщицькі підприємства були також в таких галузях, як </a:t>
            </a:r>
            <a:r>
              <a:rPr lang="uk-UA" sz="800" b="0" dirty="0">
                <a:effectLst/>
                <a:hlinkClick r:id="rId16" tooltip="Виробництво"/>
              </a:rPr>
              <a:t>виробництво</a:t>
            </a:r>
            <a:r>
              <a:rPr lang="uk-UA" sz="800" b="0" dirty="0">
                <a:effectLst/>
              </a:rPr>
              <a:t> заліза, чавуну, скла тощо. Усе це були невеликі підприємства, що нараховували два-три десятки робітників.</a:t>
            </a:r>
            <a:br>
              <a:rPr lang="uk-UA" sz="800" b="0" dirty="0">
                <a:effectLst/>
              </a:rPr>
            </a:br>
            <a:r>
              <a:rPr lang="uk-UA" sz="800" b="0" dirty="0">
                <a:effectLst/>
              </a:rPr>
              <a:t>У першій половині ХІХ ст. в Україні почала розвиватися капіталістична промисловість. Як і скрізь, вона проходила у своєму розвитку три стадії: дрібне </a:t>
            </a:r>
            <a:r>
              <a:rPr lang="uk-UA" sz="800" b="0" dirty="0">
                <a:effectLst/>
                <a:hlinkClick r:id="rId17" tooltip="Товарне виробництво"/>
              </a:rPr>
              <a:t>товарне виробництво</a:t>
            </a:r>
            <a:r>
              <a:rPr lang="uk-UA" sz="800" b="0" dirty="0">
                <a:effectLst/>
              </a:rPr>
              <a:t> (переважно селянські промисли) – капіталістична мануфактура – фабрична промисловість (велика машинна індустрія). Настав початковий етап промислового перевороту.</a:t>
            </a:r>
            <a:br>
              <a:rPr lang="uk-UA" sz="800" b="0" dirty="0">
                <a:effectLst/>
              </a:rPr>
            </a:br>
            <a:r>
              <a:rPr lang="uk-UA" sz="800" b="0" dirty="0" err="1">
                <a:effectLst/>
              </a:rPr>
              <a:t>Інтенсивно</a:t>
            </a:r>
            <a:r>
              <a:rPr lang="uk-UA" sz="800" b="0" dirty="0">
                <a:effectLst/>
              </a:rPr>
              <a:t> розвивалася машинобудівна промисловість. Машинобудівні заводи постачали промисловості і сільському </a:t>
            </a:r>
            <a:r>
              <a:rPr lang="uk-UA" sz="800" b="0" dirty="0">
                <a:effectLst/>
                <a:hlinkClick r:id="rId5" tooltip="Господар"/>
              </a:rPr>
              <a:t>господарству</a:t>
            </a:r>
            <a:r>
              <a:rPr lang="uk-UA" sz="800" b="0" dirty="0">
                <a:effectLst/>
              </a:rPr>
              <a:t> машини, робочі механізми тощо. Якщо у 1825 р. налічувалося близько 6,5 тис. промислових підприємств, то в 1860 р. – вже понад 22,3 тис.</a:t>
            </a:r>
            <a:br>
              <a:rPr lang="uk-UA" sz="800" b="0" dirty="0">
                <a:effectLst/>
              </a:rPr>
            </a:br>
            <a:r>
              <a:rPr lang="uk-UA" sz="800" b="0" dirty="0">
                <a:effectLst/>
              </a:rPr>
              <a:t>Проте в дореформений період поміщики зберігали панівне становище в таких найпоширеніших галузях промисловості, як горілчана і цукрова. У 20-х роках ХІХ ст. в Україні виникли перші цукроварні, а в середині століття їх вже налічувалося майже 200.</a:t>
            </a:r>
            <a:br>
              <a:rPr lang="uk-UA" sz="800" b="0" dirty="0">
                <a:effectLst/>
              </a:rPr>
            </a:br>
            <a:r>
              <a:rPr lang="uk-UA" sz="800" b="0" dirty="0">
                <a:effectLst/>
              </a:rPr>
              <a:t>Активно розвивалося в Україні сукняне виробництво. У 1860 р. налічувалося біля 20 суконних </a:t>
            </a:r>
            <a:r>
              <a:rPr lang="uk-UA" sz="800" b="0" dirty="0" err="1">
                <a:effectLst/>
              </a:rPr>
              <a:t>фабрик</a:t>
            </a:r>
            <a:r>
              <a:rPr lang="uk-UA" sz="800" b="0" dirty="0">
                <a:effectLst/>
              </a:rPr>
              <a:t> капіталістичного типу. Розвивалися металургійна і кам’яновугільна промисловість. На початку ХІХ ст. потужність невеликих </a:t>
            </a:r>
            <a:r>
              <a:rPr lang="uk-UA" sz="800" b="0" dirty="0" err="1">
                <a:effectLst/>
              </a:rPr>
              <a:t>копалень</a:t>
            </a:r>
            <a:r>
              <a:rPr lang="uk-UA" sz="800" b="0" dirty="0">
                <a:effectLst/>
              </a:rPr>
              <a:t> у Донбасі, на яких застосовували працю державних та поміщицьких селян, була дуже незначною. Вони добували лише кілька десятків тисяч пудів вугілля на рік. До 1860 р. видобуток вугілля тут набрав вже промислового </a:t>
            </a:r>
            <a:r>
              <a:rPr lang="uk-UA" sz="800" b="0" dirty="0">
                <a:effectLst/>
                <a:hlinkClick r:id="rId6" tooltip="Характер"/>
              </a:rPr>
              <a:t>характеру</a:t>
            </a:r>
            <a:r>
              <a:rPr lang="uk-UA" sz="800" b="0" dirty="0">
                <a:effectLst/>
              </a:rPr>
              <a:t> і становив 6 млн. пудів. За кількістю видобутого вугілля Донбас вийшов на друге місце в імперії.</a:t>
            </a:r>
            <a:br>
              <a:rPr lang="uk-UA" sz="800" b="0" dirty="0">
                <a:effectLst/>
              </a:rPr>
            </a:br>
            <a:r>
              <a:rPr lang="uk-UA" sz="800" b="0" dirty="0">
                <a:effectLst/>
              </a:rPr>
              <a:t>Розвиток промисловості та сільського господарства зумовив </a:t>
            </a:r>
            <a:r>
              <a:rPr lang="uk-UA" sz="800" b="0" dirty="0">
                <a:effectLst/>
                <a:hlinkClick r:id="rId5" tooltip="Господар"/>
              </a:rPr>
              <a:t>господарську</a:t>
            </a:r>
            <a:r>
              <a:rPr lang="uk-UA" sz="800" b="0" dirty="0">
                <a:effectLst/>
              </a:rPr>
              <a:t> спеціалізацію окремих районів України. А це, у свою чергу, сприяло подальшому розширенню внутрішнього ринку, розвиткові торгівлі. Реалізацію і купівлю товарів здійснювали через мережу ярмарків та базарів, яких наприкінці 50-х років ХІХ ст. в Україні налічувалося 12 тис. (з них близько 1800 великих і середніх).</a:t>
            </a:r>
            <a:br>
              <a:rPr lang="uk-UA" sz="800" b="0" dirty="0">
                <a:effectLst/>
              </a:rPr>
            </a:br>
            <a:r>
              <a:rPr lang="uk-UA" sz="800" b="0" dirty="0">
                <a:effectLst/>
              </a:rPr>
              <a:t>Зміни в економіці зумовили </a:t>
            </a:r>
            <a:r>
              <a:rPr lang="uk-UA" sz="800" b="0" dirty="0">
                <a:effectLst/>
                <a:hlinkClick r:id="rId18" tooltip="Процес"/>
              </a:rPr>
              <a:t>процес</a:t>
            </a:r>
            <a:r>
              <a:rPr lang="uk-UA" sz="800" b="0" dirty="0">
                <a:effectLst/>
              </a:rPr>
              <a:t> формування нових соціальних груп і класів. Разом зі зростанням промисловості зароджувалося робітництво. З кінця Х</a:t>
            </a:r>
            <a:r>
              <a:rPr lang="en-US" sz="800" b="0" dirty="0">
                <a:effectLst/>
              </a:rPr>
              <a:t>V</a:t>
            </a:r>
            <a:r>
              <a:rPr lang="uk-UA" sz="800" b="0" dirty="0">
                <a:effectLst/>
              </a:rPr>
              <a:t>ІІІ ст. до 1861 р. кількість промислових робітників в Україні зросла з 10 до 115 тис. Крім </a:t>
            </a:r>
            <a:r>
              <a:rPr lang="uk-UA" sz="800" b="0" dirty="0">
                <a:effectLst/>
                <a:hlinkClick r:id="rId19" tooltip="Того"/>
              </a:rPr>
              <a:t>того</a:t>
            </a:r>
            <a:r>
              <a:rPr lang="uk-UA" sz="800" b="0" dirty="0">
                <a:effectLst/>
              </a:rPr>
              <a:t>, близько 25 тис. робітників працювало в ремісничих </a:t>
            </a:r>
            <a:r>
              <a:rPr lang="uk-UA" sz="800" b="0" dirty="0">
                <a:effectLst/>
                <a:hlinkClick r:id="rId20" tooltip="Майстер"/>
              </a:rPr>
              <a:t>майстернях</a:t>
            </a:r>
            <a:r>
              <a:rPr lang="uk-UA" sz="800" b="0" dirty="0">
                <a:effectLst/>
              </a:rPr>
              <a:t>. Неухильно збільшувалися кількість вільнонайманих робітників, частка яких становила у 1861 році 54%.</a:t>
            </a:r>
            <a:br>
              <a:rPr lang="uk-UA" sz="800" b="0" dirty="0">
                <a:effectLst/>
              </a:rPr>
            </a:br>
            <a:r>
              <a:rPr lang="uk-UA" sz="800" b="0" dirty="0">
                <a:effectLst/>
              </a:rPr>
              <a:t>Поступово формувалася промислова буржуазія, яка складалася з українського купецтва, поміщиків, що зосередили у своїх руках значні </a:t>
            </a:r>
            <a:r>
              <a:rPr lang="uk-UA" sz="800" b="0" dirty="0">
                <a:effectLst/>
                <a:hlinkClick r:id="rId21" tooltip="Капітал"/>
              </a:rPr>
              <a:t>капітали</a:t>
            </a:r>
            <a:r>
              <a:rPr lang="uk-UA" sz="800" b="0" dirty="0">
                <a:effectLst/>
              </a:rPr>
              <a:t>. Купецтво України за національним складом було неоднорідним, більшість становили </a:t>
            </a:r>
            <a:r>
              <a:rPr lang="uk-UA" sz="800" b="0" dirty="0">
                <a:effectLst/>
                <a:hlinkClick r:id="rId22" tooltip="Росіяни"/>
              </a:rPr>
              <a:t>росіяни</a:t>
            </a:r>
            <a:r>
              <a:rPr lang="uk-UA" sz="800" b="0" dirty="0">
                <a:effectLst/>
              </a:rPr>
              <a:t>. Поряд з ними виростали українські </a:t>
            </a:r>
            <a:r>
              <a:rPr lang="uk-UA" sz="800" b="0" dirty="0">
                <a:effectLst/>
                <a:hlinkClick r:id="rId23" tooltip="Капіталізм"/>
              </a:rPr>
              <a:t>капіталісти</a:t>
            </a:r>
            <a:r>
              <a:rPr lang="uk-UA" sz="800" b="0" dirty="0">
                <a:effectLst/>
              </a:rPr>
              <a:t>. Це насамперед, купці </a:t>
            </a:r>
            <a:r>
              <a:rPr lang="uk-UA" sz="800" b="0" dirty="0">
                <a:effectLst/>
                <a:hlinkClick r:id="rId24" tooltip="Брати"/>
              </a:rPr>
              <a:t>брати</a:t>
            </a:r>
            <a:r>
              <a:rPr lang="uk-UA" sz="800" b="0" dirty="0">
                <a:effectLst/>
              </a:rPr>
              <a:t> </a:t>
            </a:r>
            <a:r>
              <a:rPr lang="uk-UA" sz="800" b="0" dirty="0" err="1">
                <a:effectLst/>
              </a:rPr>
              <a:t>Яхненки</a:t>
            </a:r>
            <a:r>
              <a:rPr lang="uk-UA" sz="800" b="0" dirty="0">
                <a:effectLst/>
              </a:rPr>
              <a:t>, Симиренки, купець Терещенко (який контролював половину всієї хлібної торгівлі Глухова (Чернігівщина), купець </a:t>
            </a:r>
            <a:r>
              <a:rPr lang="uk-UA" sz="800" b="0" dirty="0" err="1">
                <a:effectLst/>
              </a:rPr>
              <a:t>Харитоненко</a:t>
            </a:r>
            <a:r>
              <a:rPr lang="uk-UA" sz="800" b="0" dirty="0">
                <a:effectLst/>
              </a:rPr>
              <a:t> (власник ряду підприємств в Сумах) та інші. З’явилися також іноземні капіталісти. В цілому у середині ХІХ ст. купці капіталісти володіли вже понад 90% заводів.</a:t>
            </a:r>
            <a:br>
              <a:rPr lang="uk-UA" sz="800" b="0" dirty="0">
                <a:effectLst/>
              </a:rPr>
            </a:br>
            <a:r>
              <a:rPr lang="uk-UA" sz="800" b="0" dirty="0">
                <a:effectLst/>
              </a:rPr>
              <a:t/>
            </a:r>
            <a:br>
              <a:rPr lang="uk-UA" sz="800" b="0" dirty="0">
                <a:effectLst/>
              </a:rPr>
            </a:br>
            <a:r>
              <a:rPr lang="uk-UA" sz="800" dirty="0"/>
              <a:t/>
            </a:r>
            <a:br>
              <a:rPr lang="uk-UA" sz="800" dirty="0"/>
            </a:br>
            <a:endParaRPr lang="ru-RU" sz="800" dirty="0"/>
          </a:p>
        </p:txBody>
      </p:sp>
      <p:sp>
        <p:nvSpPr>
          <p:cNvPr id="3" name="Подзаголовок 2"/>
          <p:cNvSpPr>
            <a:spLocks noGrp="1"/>
          </p:cNvSpPr>
          <p:nvPr>
            <p:ph type="subTitle" idx="1"/>
          </p:nvPr>
        </p:nvSpPr>
        <p:spPr>
          <a:xfrm>
            <a:off x="1219200" y="422032"/>
            <a:ext cx="10363200" cy="1344246"/>
          </a:xfrm>
        </p:spPr>
        <p:style>
          <a:lnRef idx="0">
            <a:schemeClr val="accent6"/>
          </a:lnRef>
          <a:fillRef idx="3">
            <a:schemeClr val="accent6"/>
          </a:fillRef>
          <a:effectRef idx="3">
            <a:schemeClr val="accent6"/>
          </a:effectRef>
          <a:fontRef idx="minor">
            <a:schemeClr val="lt1"/>
          </a:fontRef>
        </p:style>
        <p:txBody>
          <a:bodyPr/>
          <a:lstStyle/>
          <a:p>
            <a:pPr algn="ctr"/>
            <a:r>
              <a:rPr lang="ru-RU" sz="3200" b="1" i="1" dirty="0" err="1"/>
              <a:t>Соціально-економічне</a:t>
            </a:r>
            <a:r>
              <a:rPr lang="ru-RU" sz="3200" b="1" i="1" dirty="0"/>
              <a:t> становище </a:t>
            </a:r>
            <a:r>
              <a:rPr lang="ru-RU" sz="3200" b="1" i="1" dirty="0" err="1"/>
              <a:t>українських</a:t>
            </a:r>
            <a:r>
              <a:rPr lang="ru-RU" sz="3200" b="1" i="1" dirty="0"/>
              <a:t> земель</a:t>
            </a:r>
          </a:p>
          <a:p>
            <a:pPr algn="ctr"/>
            <a:endParaRPr lang="ru-RU" dirty="0"/>
          </a:p>
        </p:txBody>
      </p:sp>
    </p:spTree>
    <p:extLst>
      <p:ext uri="{BB962C8B-B14F-4D97-AF65-F5344CB8AC3E}">
        <p14:creationId xmlns:p14="http://schemas.microsoft.com/office/powerpoint/2010/main" val="332582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9200" y="1125415"/>
            <a:ext cx="10363200" cy="3618523"/>
          </a:xfrm>
        </p:spPr>
        <p:txBody>
          <a:bodyPr/>
          <a:lstStyle/>
          <a:p>
            <a:r>
              <a:rPr lang="uk-UA" sz="1000" b="0" dirty="0">
                <a:effectLst/>
              </a:rPr>
              <a:t>У першій половині ХІХ ст. в </a:t>
            </a:r>
            <a:r>
              <a:rPr lang="uk-UA" sz="1000" b="0" dirty="0">
                <a:effectLst/>
                <a:hlinkClick r:id="rId2" tooltip="Процес"/>
              </a:rPr>
              <a:t>процесі</a:t>
            </a:r>
            <a:r>
              <a:rPr lang="uk-UA" sz="1000" b="0" dirty="0">
                <a:effectLst/>
              </a:rPr>
              <a:t> формування і зміцнення капіталістичних форм господарювання загострилися соціальні суперечності, посилилася антикріпосницька боротьба. Поширеними формами селянського протесту були: скарги цареві й місцевим урядовим установам; відмова сплачувати </a:t>
            </a:r>
            <a:r>
              <a:rPr lang="uk-UA" sz="1000" b="0" dirty="0">
                <a:effectLst/>
                <a:hlinkClick r:id="rId3" tooltip="Оброк"/>
              </a:rPr>
              <a:t>оброк</a:t>
            </a:r>
            <a:r>
              <a:rPr lang="uk-UA" sz="1000" b="0" dirty="0">
                <a:effectLst/>
              </a:rPr>
              <a:t>, відбувати панщину та інші повинності; підпали поміщицьких маєтків; розправа над поміщиками, управителями та </a:t>
            </a:r>
            <a:r>
              <a:rPr lang="uk-UA" sz="1000" b="0" dirty="0" err="1">
                <a:effectLst/>
              </a:rPr>
              <a:t>приказчиками</a:t>
            </a:r>
            <a:r>
              <a:rPr lang="uk-UA" sz="1000" b="0" dirty="0">
                <a:effectLst/>
              </a:rPr>
              <a:t>; втечі на Дон, у Таврію.</a:t>
            </a:r>
            <a:br>
              <a:rPr lang="uk-UA" sz="1000" b="0" dirty="0">
                <a:effectLst/>
              </a:rPr>
            </a:br>
            <a:r>
              <a:rPr lang="uk-UA" sz="1000" b="0" dirty="0">
                <a:effectLst/>
              </a:rPr>
              <a:t>В умовах посилення експлуатації значно зросла кількість масових виступів селян проти поміщиків. За неповними даними, у 1797-1825 рр. в Україні відбулося 103 виступи кріпаків. З особливою силою масовий антикріпосницький рух розгорнувся, після закінчення російсько-французької війни, у 1815-1820 рр. у селах </a:t>
            </a:r>
            <a:r>
              <a:rPr lang="uk-UA" sz="1000" b="0" dirty="0" err="1">
                <a:effectLst/>
              </a:rPr>
              <a:t>Жуковому</a:t>
            </a:r>
            <a:r>
              <a:rPr lang="uk-UA" sz="1000" b="0" dirty="0">
                <a:effectLst/>
              </a:rPr>
              <a:t> та </a:t>
            </a:r>
            <a:r>
              <a:rPr lang="uk-UA" sz="1000" b="0" dirty="0" err="1">
                <a:effectLst/>
              </a:rPr>
              <a:t>Стасівці</a:t>
            </a:r>
            <a:r>
              <a:rPr lang="uk-UA" sz="1000" b="0" dirty="0">
                <a:effectLst/>
              </a:rPr>
              <a:t> Полтавської губернії. В 1815 р. повсталі селяни заявили, що хочуть зробити всіх кріпаків вільними, роздати їм поміщицькі землі, а поміщиків вигнати з маєтків. У 1819 р. повсталі військові поселенці Чугуєва (Харківщина) прогнали офіцерів і висунули вимогу ліквідувати військові поселення.</a:t>
            </a:r>
            <a:br>
              <a:rPr lang="uk-UA" sz="1000" b="0" dirty="0">
                <a:effectLst/>
              </a:rPr>
            </a:br>
            <a:r>
              <a:rPr lang="uk-UA" sz="1000" b="0" dirty="0">
                <a:effectLst/>
              </a:rPr>
              <a:t>Протягом 1818-1820 рр. продовжувалося повстання в 250 селах Південної України і Дону. Повстало близько 45 тис. російських і українських селян. Навесні 1826 р. спалахнуло селянське заворушення на Уманщині. Його очолив рядовий Дніпровського піхотного полку Олексій Семенов. Він оголосив себе майором, видаючи себе за уповноваженого від царя, їздив по селам і наказував селянам заарештовувати поміщиків, карати різками поміщицьких економів. Селяни проголосили себе вільними, почали арештовувати поміщиків і захоплювати їхнє майно. Царські війська придушили це повстання, найактивніших учасників покарали батогами і заслали на каторгу до Сибіру, а Семенова присудили до страти.</a:t>
            </a:r>
            <a:br>
              <a:rPr lang="uk-UA" sz="1000" b="0" dirty="0">
                <a:effectLst/>
              </a:rPr>
            </a:br>
            <a:r>
              <a:rPr lang="uk-UA" sz="1000" b="0" dirty="0">
                <a:effectLst/>
              </a:rPr>
              <a:t>Особливо гострого і масового характеру набув селянський </a:t>
            </a:r>
            <a:r>
              <a:rPr lang="uk-UA" sz="1000" b="0" dirty="0" err="1">
                <a:effectLst/>
              </a:rPr>
              <a:t>антипоміщицький</a:t>
            </a:r>
            <a:r>
              <a:rPr lang="uk-UA" sz="1000" b="0" dirty="0">
                <a:effectLst/>
              </a:rPr>
              <a:t> рух на Поділлі. Рух очолив Устим Кармелюк, у якому широкі селянські маси вбачали свого захисника. Поміщик, побачивши в Кармелюку небезпечного бунтаря, поспішив відправити його в солдати. Однак, він </a:t>
            </a:r>
            <a:r>
              <a:rPr lang="uk-UA" sz="1000" b="0" dirty="0">
                <a:effectLst/>
                <a:hlinkClick r:id="rId4" tooltip="Утік"/>
              </a:rPr>
              <a:t>утік</a:t>
            </a:r>
            <a:r>
              <a:rPr lang="uk-UA" sz="1000" b="0" dirty="0">
                <a:effectLst/>
              </a:rPr>
              <a:t> у рідні місця, де з таких же втікачів-селян і солдатів організував повстанський загін.</a:t>
            </a:r>
            <a:br>
              <a:rPr lang="uk-UA" sz="1000" b="0" dirty="0">
                <a:effectLst/>
              </a:rPr>
            </a:br>
            <a:r>
              <a:rPr lang="uk-UA" sz="1000" b="0" dirty="0">
                <a:effectLst/>
              </a:rPr>
              <a:t>Повстанці нападали на поміщицькі маєтки, корчми, двори заможних селян, роздавали їхнє майно і </a:t>
            </a:r>
            <a:r>
              <a:rPr lang="uk-UA" sz="1000" b="0" dirty="0">
                <a:effectLst/>
                <a:hlinkClick r:id="rId5" tooltip="Гроші"/>
              </a:rPr>
              <a:t>гроші</a:t>
            </a:r>
            <a:r>
              <a:rPr lang="uk-UA" sz="1000" b="0" dirty="0">
                <a:effectLst/>
              </a:rPr>
              <a:t> бідним селянам. Кілька разів Кармелюка арештовували, п’ять разів він тікав із війська, заслання і каторги. Щоразу, повертаючись у рідні місця, Кармелюк знову збирав повстанські загони і поновлював боротьбу. Антикріпосницький рух селян під його керівництвом тривав майже чверть століття. За період повстанської боротьби з 1812 р. до 1835 рр. бойові загони Кармелюка здійснили понад тисячу нападів на поміщицькі маєтки. У цих нападах брало участь не менше 20 тис. повстанців. Кармелюк був убитий із засідки у 1835 р.</a:t>
            </a:r>
          </a:p>
        </p:txBody>
      </p:sp>
      <p:sp>
        <p:nvSpPr>
          <p:cNvPr id="3" name="Подзаголовок 2"/>
          <p:cNvSpPr>
            <a:spLocks noGrp="1"/>
          </p:cNvSpPr>
          <p:nvPr>
            <p:ph type="subTitle" idx="1"/>
          </p:nvPr>
        </p:nvSpPr>
        <p:spPr>
          <a:xfrm>
            <a:off x="1227015" y="476739"/>
            <a:ext cx="10363200" cy="711200"/>
          </a:xfrm>
        </p:spPr>
        <p:txBody>
          <a:bodyPr>
            <a:normAutofit/>
          </a:bodyPr>
          <a:lstStyle/>
          <a:p>
            <a:pPr algn="ctr"/>
            <a:r>
              <a:rPr lang="ru-RU" sz="3600" b="1" i="1" dirty="0" err="1"/>
              <a:t>Соціальна</a:t>
            </a:r>
            <a:r>
              <a:rPr lang="ru-RU" sz="3600" b="1" i="1" dirty="0"/>
              <a:t> </a:t>
            </a:r>
            <a:r>
              <a:rPr lang="ru-RU" sz="3600" b="1" i="1" dirty="0" err="1"/>
              <a:t>боротьба</a:t>
            </a:r>
            <a:r>
              <a:rPr lang="ru-RU" sz="3600" b="1" i="1" dirty="0"/>
              <a:t>. </a:t>
            </a:r>
            <a:r>
              <a:rPr lang="ru-RU" sz="3600" b="1" i="1" dirty="0" err="1"/>
              <a:t>Устим</a:t>
            </a:r>
            <a:r>
              <a:rPr lang="ru-RU" sz="3600" b="1" i="1" dirty="0"/>
              <a:t> </a:t>
            </a:r>
            <a:r>
              <a:rPr lang="ru-RU" sz="3600" b="1" i="1" dirty="0" err="1"/>
              <a:t>Кармелюк</a:t>
            </a:r>
            <a:endParaRPr lang="ru-RU" sz="3600" dirty="0"/>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26769" y="4330597"/>
            <a:ext cx="2411413" cy="1937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0108" y="4395832"/>
            <a:ext cx="2286000" cy="1870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3970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9200" y="1250462"/>
            <a:ext cx="10363200" cy="5068042"/>
          </a:xfrm>
        </p:spPr>
        <p:txBody>
          <a:bodyPr/>
          <a:lstStyle/>
          <a:p>
            <a:r>
              <a:rPr lang="uk-UA" sz="800" b="0" dirty="0">
                <a:effectLst/>
              </a:rPr>
              <a:t>Після Вітчизняної війни 1812 р. в Російській імперії панувала </a:t>
            </a:r>
            <a:r>
              <a:rPr lang="uk-UA" sz="800" b="0" dirty="0">
                <a:effectLst/>
                <a:hlinkClick r:id="rId2" tooltip="Атмосфера"/>
              </a:rPr>
              <a:t>атмосфера</a:t>
            </a:r>
            <a:r>
              <a:rPr lang="uk-UA" sz="800" b="0" dirty="0">
                <a:effectLst/>
              </a:rPr>
              <a:t> загального невдоволення кріпосницькими порядками. У цій обстановці </a:t>
            </a:r>
            <a:r>
              <a:rPr lang="uk-UA" sz="800" b="0" dirty="0" err="1">
                <a:effectLst/>
                <a:hlinkClick r:id="rId3" tooltip="Революція"/>
              </a:rPr>
              <a:t>революційно</a:t>
            </a:r>
            <a:r>
              <a:rPr lang="uk-UA" sz="800" b="0" dirty="0">
                <a:effectLst/>
              </a:rPr>
              <a:t> налаштовані дворяни (переважно молоді офіцери російської армії, учасники війни проти Наполеона) почала свідому боротьбу проти самодержавства. Вони на власні очі побачили за кордоном вищий рівень економічного та суспільного життя, демократії, більшу освіченість громадян, відсутність кріпацтва. Не випадково </a:t>
            </a:r>
            <a:r>
              <a:rPr lang="uk-UA" sz="800" b="0" dirty="0">
                <a:effectLst/>
                <a:hlinkClick r:id="rId4" tooltip="Саме"/>
              </a:rPr>
              <a:t>саме</a:t>
            </a:r>
            <a:r>
              <a:rPr lang="uk-UA" sz="800" b="0" dirty="0">
                <a:effectLst/>
              </a:rPr>
              <a:t> в середовищі військових формувалися перші гуртки й товариства.</a:t>
            </a:r>
            <a:br>
              <a:rPr lang="uk-UA" sz="800" b="0" dirty="0">
                <a:effectLst/>
              </a:rPr>
            </a:br>
            <a:r>
              <a:rPr lang="uk-UA" sz="800" b="0" dirty="0">
                <a:effectLst/>
              </a:rPr>
              <a:t>Діяльність </a:t>
            </a:r>
            <a:r>
              <a:rPr lang="uk-UA" sz="800" b="0" dirty="0">
                <a:effectLst/>
                <a:hlinkClick r:id="rId5" tooltip="Декабристи"/>
              </a:rPr>
              <a:t>декабристів</a:t>
            </a:r>
            <a:r>
              <a:rPr lang="uk-UA" sz="800" b="0" dirty="0">
                <a:effectLst/>
              </a:rPr>
              <a:t> в Україні. Невдоволена самодержавно-кріпосницьким режимом частина офіцерів-дворян ставила за мету змінити існуючий лад. Найяскравіше ці ідеї виявилися в декабристському русі, тісно пов’язаному з </a:t>
            </a:r>
            <a:r>
              <a:rPr lang="uk-UA" sz="800" b="0" dirty="0">
                <a:effectLst/>
                <a:hlinkClick r:id="rId6" tooltip="України"/>
              </a:rPr>
              <a:t>Україною</a:t>
            </a:r>
            <a:r>
              <a:rPr lang="uk-UA" sz="800" b="0" dirty="0">
                <a:effectLst/>
              </a:rPr>
              <a:t>. Зокрема, у Тульчині існувала філія московського „Союзу благоденства”, до якої був близьким І. </a:t>
            </a:r>
            <a:r>
              <a:rPr lang="uk-UA" sz="800" b="0" dirty="0">
                <a:effectLst/>
                <a:hlinkClick r:id="rId7" tooltip="Котляревський"/>
              </a:rPr>
              <a:t>Котляревський</a:t>
            </a:r>
            <a:r>
              <a:rPr lang="uk-UA" sz="800" b="0" dirty="0">
                <a:effectLst/>
              </a:rPr>
              <a:t>. Після ліквідації „Союзу” в січні 1821 р. більшість його членів не припинила політичної діяльності. У березні 1821 р. Тульчинська управа ухвалила рішення про створення нової організації, яка була названа Південним </a:t>
            </a:r>
            <a:r>
              <a:rPr lang="uk-UA" sz="800" b="0" dirty="0">
                <a:effectLst/>
                <a:hlinkClick r:id="rId8" tooltip="Товариство"/>
              </a:rPr>
              <a:t>товариством</a:t>
            </a:r>
            <a:r>
              <a:rPr lang="uk-UA" sz="800" b="0" dirty="0">
                <a:effectLst/>
              </a:rPr>
              <a:t>, у цьому ж році в </a:t>
            </a:r>
            <a:r>
              <a:rPr lang="uk-UA" sz="800" b="0" dirty="0">
                <a:effectLst/>
                <a:hlinkClick r:id="rId9" tooltip="Петербург"/>
              </a:rPr>
              <a:t>Петербурзі</a:t>
            </a:r>
            <a:r>
              <a:rPr lang="uk-UA" sz="800" b="0" dirty="0">
                <a:effectLst/>
              </a:rPr>
              <a:t> почало діяти Північне </a:t>
            </a:r>
            <a:r>
              <a:rPr lang="uk-UA" sz="800" b="0" dirty="0">
                <a:effectLst/>
                <a:hlinkClick r:id="rId8" tooltip="Товариство"/>
              </a:rPr>
              <a:t>товариство</a:t>
            </a:r>
            <a:r>
              <a:rPr lang="uk-UA" sz="800" b="0" dirty="0">
                <a:effectLst/>
              </a:rPr>
              <a:t>. Керував цією </a:t>
            </a:r>
            <a:r>
              <a:rPr lang="uk-UA" sz="800" b="0" dirty="0">
                <a:effectLst/>
                <a:hlinkClick r:id="rId10" tooltip="Організація"/>
              </a:rPr>
              <a:t>організацією</a:t>
            </a:r>
            <a:r>
              <a:rPr lang="uk-UA" sz="800" b="0" dirty="0">
                <a:effectLst/>
              </a:rPr>
              <a:t> полковник, учасник російсько-французької війни 1812 р. дворянин П. Пестель. Він склав докладну програму, яка мала назву „Руська правда”. Вона передбачала скинення самодержавства, республіканську форму правління, </a:t>
            </a:r>
            <a:r>
              <a:rPr lang="uk-UA" sz="800" b="0" dirty="0">
                <a:effectLst/>
                <a:hlinkClick r:id="rId11" tooltip="Скасування кріпосного права"/>
              </a:rPr>
              <a:t>скасування кріпосного права</a:t>
            </a:r>
            <a:r>
              <a:rPr lang="uk-UA" sz="800" b="0" dirty="0">
                <a:effectLst/>
              </a:rPr>
              <a:t>, установлення правової рівності всіх громадян, </a:t>
            </a:r>
            <a:r>
              <a:rPr lang="uk-UA" sz="800" b="0" dirty="0">
                <a:effectLst/>
                <a:hlinkClick r:id="rId12" tooltip="Здійснення"/>
              </a:rPr>
              <a:t>здійснення</a:t>
            </a:r>
            <a:r>
              <a:rPr lang="uk-UA" sz="800" b="0" dirty="0">
                <a:effectLst/>
              </a:rPr>
              <a:t> земельної реформи з частковою конфіскацією поміщицької землі. „Руська правда” проголошувала Росію „єдиною і неподільною” державою. Пестель заперечував </a:t>
            </a:r>
            <a:r>
              <a:rPr lang="uk-UA" sz="800" b="0" dirty="0">
                <a:effectLst/>
                <a:hlinkClick r:id="rId13" tooltip="Право"/>
              </a:rPr>
              <a:t>право</a:t>
            </a:r>
            <a:r>
              <a:rPr lang="uk-UA" sz="800" b="0" dirty="0">
                <a:effectLst/>
              </a:rPr>
              <a:t> народів імперії на самовизначення або федеративний устрій Росії, виключення робилося лише для Польщі.</a:t>
            </a:r>
            <a:br>
              <a:rPr lang="uk-UA" sz="800" b="0" dirty="0">
                <a:effectLst/>
              </a:rPr>
            </a:br>
            <a:r>
              <a:rPr lang="uk-UA" sz="800" b="0" dirty="0">
                <a:effectLst/>
              </a:rPr>
              <a:t>Більш складну схему майбутнього устрою Російської імперії пропонувало </a:t>
            </a:r>
            <a:r>
              <a:rPr lang="uk-UA" sz="800" b="0" dirty="0">
                <a:effectLst/>
                <a:hlinkClick r:id="rId8" tooltip="Товариство"/>
              </a:rPr>
              <a:t>Товариство</a:t>
            </a:r>
            <a:r>
              <a:rPr lang="uk-UA" sz="800" b="0" dirty="0">
                <a:effectLst/>
              </a:rPr>
              <a:t> об’єднаних слов’ян, створене армійськими офіцерами братами </a:t>
            </a:r>
            <a:r>
              <a:rPr lang="uk-UA" sz="800" b="0" dirty="0">
                <a:effectLst/>
                <a:hlinkClick r:id="rId14" tooltip="Борисово"/>
              </a:rPr>
              <a:t>Борисовими</a:t>
            </a:r>
            <a:r>
              <a:rPr lang="uk-UA" sz="800" b="0" dirty="0">
                <a:effectLst/>
              </a:rPr>
              <a:t>, Ю. Люблинським та іншими у 1823 р. у Новоград-Волинському. Вони розробили програму утворення федеративного союзу усіх слов’янських народів. </a:t>
            </a:r>
            <a:r>
              <a:rPr lang="uk-UA" sz="800" b="0" dirty="0">
                <a:effectLst/>
                <a:hlinkClick r:id="rId15" tooltip="Відповідь"/>
              </a:rPr>
              <a:t>Відповідно</a:t>
            </a:r>
            <a:r>
              <a:rPr lang="uk-UA" sz="800" b="0" dirty="0">
                <a:effectLst/>
              </a:rPr>
              <a:t> до їхніх поглядів кожен слов’янський народ повинний був </a:t>
            </a:r>
            <a:r>
              <a:rPr lang="uk-UA" sz="800" b="0" dirty="0">
                <a:effectLst/>
                <a:hlinkClick r:id="rId16" tooltip="Мати"/>
              </a:rPr>
              <a:t>мати</a:t>
            </a:r>
            <a:r>
              <a:rPr lang="uk-UA" sz="800" b="0" dirty="0">
                <a:effectLst/>
              </a:rPr>
              <a:t> свою конституцію, свій уряд, проводити свою внутрішню політику. Товариство </a:t>
            </a:r>
            <a:r>
              <a:rPr lang="uk-UA" sz="800" b="0" dirty="0" err="1">
                <a:effectLst/>
              </a:rPr>
              <a:t>об’єднанних</a:t>
            </a:r>
            <a:r>
              <a:rPr lang="uk-UA" sz="800" b="0" dirty="0">
                <a:effectLst/>
              </a:rPr>
              <a:t> слов’ян виступало також за ліквідацію самодержавства, установлення демократії. У вересні 1825 р. Товариство об’єднаних слов’ян приєдналося до Південного товариства.</a:t>
            </a:r>
            <a:br>
              <a:rPr lang="uk-UA" sz="800" b="0" dirty="0">
                <a:effectLst/>
              </a:rPr>
            </a:br>
            <a:r>
              <a:rPr lang="uk-UA" sz="800" b="0" dirty="0">
                <a:effectLst/>
              </a:rPr>
              <a:t>Відоме повстання </a:t>
            </a:r>
            <a:r>
              <a:rPr lang="uk-UA" sz="800" b="0" dirty="0">
                <a:effectLst/>
                <a:hlinkClick r:id="rId17" tooltip="Декабризм"/>
              </a:rPr>
              <a:t>декабристі</a:t>
            </a:r>
            <a:r>
              <a:rPr lang="uk-UA" sz="800" b="0" dirty="0">
                <a:effectLst/>
              </a:rPr>
              <a:t>, що відбулося 14 грудня 1825 р. в Петербурзі, закінчилося невдачею. Дізнавшись </a:t>
            </a:r>
            <a:r>
              <a:rPr lang="uk-UA" sz="800" b="0" dirty="0">
                <a:effectLst/>
                <a:hlinkClick r:id="rId18" tooltip="Про Це"/>
              </a:rPr>
              <a:t>про це</a:t>
            </a:r>
            <a:r>
              <a:rPr lang="uk-UA" sz="800" b="0" dirty="0">
                <a:effectLst/>
              </a:rPr>
              <a:t>, </a:t>
            </a:r>
            <a:r>
              <a:rPr lang="uk-UA" sz="800" b="0" dirty="0">
                <a:effectLst/>
                <a:hlinkClick r:id="rId19" tooltip="Керівник"/>
              </a:rPr>
              <a:t>керівники</a:t>
            </a:r>
            <a:r>
              <a:rPr lang="uk-UA" sz="800" b="0" dirty="0">
                <a:effectLst/>
              </a:rPr>
              <a:t> однієї з найчисельнішої управи Південного товариства – Васильківської управи (Київщина) підполковник С.І. Муравйов-Апостол і підпоручик М.П. Бестужев-Рюмін 29-30 грудня 1825 р. підняли на повстання Чернігівський полк, що розташовувався під Києвом. Повсталі захопили м. </a:t>
            </a:r>
            <a:r>
              <a:rPr lang="uk-UA" sz="800" b="0" dirty="0">
                <a:effectLst/>
                <a:hlinkClick r:id="rId20" tooltip="Васильки"/>
              </a:rPr>
              <a:t>Васильків</a:t>
            </a:r>
            <a:r>
              <a:rPr lang="uk-UA" sz="800" b="0" dirty="0">
                <a:effectLst/>
              </a:rPr>
              <a:t>, однак, не маючи підтримки полків, вони не наважилися на подальші активні дії. Вони спробували здійснити похід на Волинь, де передбачалося з’єднатися із </a:t>
            </a:r>
            <a:r>
              <a:rPr lang="uk-UA" sz="800" b="0" dirty="0">
                <a:effectLst/>
                <a:hlinkClick r:id="rId8" tooltip="Товариство"/>
              </a:rPr>
              <a:t>Товариством</a:t>
            </a:r>
            <a:r>
              <a:rPr lang="uk-UA" sz="800" b="0" dirty="0">
                <a:effectLst/>
              </a:rPr>
              <a:t> об’єднаних слов’ян і продовжити повстання. Однак, на початку січня 1826 р. під час спроби повсталих прорватися до Новоград-Волинського вони були розгромлені царськими військами. Повстання було придушено, Чернігівський полк розформували, а солдат відправили на Кавказ для участі у воєнних діях проти горців.</a:t>
            </a:r>
            <a:br>
              <a:rPr lang="uk-UA" sz="800" b="0" dirty="0">
                <a:effectLst/>
              </a:rPr>
            </a:br>
            <a:r>
              <a:rPr lang="uk-UA" sz="800" b="0" dirty="0">
                <a:effectLst/>
              </a:rPr>
              <a:t>Масонство в Україні. Після війни 1812 р. і закордонних походів 1813-1914 рр. в Україні виник ряд масонських організацій. У 1817-1819 рр. таємні масонські організації виникли у Києві, Одесі, Полтаві, Житомирі та інших містах. Своєю кінцевою метою </a:t>
            </a:r>
            <a:r>
              <a:rPr lang="uk-UA" sz="800" b="0" dirty="0">
                <a:effectLst/>
                <a:hlinkClick r:id="rId21" tooltip="Масони"/>
              </a:rPr>
              <a:t>масони</a:t>
            </a:r>
            <a:r>
              <a:rPr lang="uk-UA" sz="800" b="0" dirty="0">
                <a:effectLst/>
              </a:rPr>
              <a:t> проголосили об’єднання всіх народів світу в „розумне суспільство, кожен член якого робить свій внесок, щоб воно було корисним і приємним для всіх”.</a:t>
            </a:r>
            <a:br>
              <a:rPr lang="uk-UA" sz="800" b="0" dirty="0">
                <a:effectLst/>
              </a:rPr>
            </a:br>
            <a:r>
              <a:rPr lang="uk-UA" sz="800" b="0" dirty="0">
                <a:effectLst/>
              </a:rPr>
              <a:t>У 1818 р. була організована в Києві масонська ложа „З’єднаних слов’ян”, яка у 1822 р. об’єднувала понад 80 членів. Вони одну із складових визвольної боротьби проти національного гноблення бачили в прилученні визвольних устремлінь інших слов’янських народів. До масонської ложі „Понт </a:t>
            </a:r>
            <a:r>
              <a:rPr lang="uk-UA" sz="800" b="0" dirty="0" err="1">
                <a:effectLst/>
              </a:rPr>
              <a:t>Евксинський</a:t>
            </a:r>
            <a:r>
              <a:rPr lang="uk-UA" sz="800" b="0" dirty="0">
                <a:effectLst/>
              </a:rPr>
              <a:t>”, що діяла з 1817 р. в Одесі, входило понад 70 </a:t>
            </a:r>
            <a:r>
              <a:rPr lang="uk-UA" sz="800" b="0" dirty="0" err="1">
                <a:effectLst/>
              </a:rPr>
              <a:t>чол</a:t>
            </a:r>
            <a:r>
              <a:rPr lang="uk-UA" sz="800" b="0" dirty="0">
                <a:effectLst/>
              </a:rPr>
              <a:t>., більше половини з них складали представники вільних професій і купецького звання. Найбільше українська національно-визвольна спрямованість проявилася в полтавській масонській ложі „Любов до істини”, створеній у 1818 р. місцевими державними службовцями і поміщиками І. Котляревським, С. Кочубеєм, Г. Тарновським та іншими. Всього в складі ложі було 23 </a:t>
            </a:r>
            <a:r>
              <a:rPr lang="uk-UA" sz="800" b="0" dirty="0" err="1">
                <a:effectLst/>
              </a:rPr>
              <a:t>чол</a:t>
            </a:r>
            <a:r>
              <a:rPr lang="uk-UA" sz="800" b="0" dirty="0">
                <a:effectLst/>
              </a:rPr>
              <a:t>. Очолив її М. Новиков – керуючий губернською канцелярією. Найбільший інтерес члени полтавської ложі виявили до історичного минулого України, однак чіткої програми облаштування її майбутнього не виробили. Зрештою, керівники ложі зосередилися на турботах підвищення загальної політичної свідомості українського дворянства. У 1819 р. діяльність полтавської масонської ложі була заборонена особистим розпорядженням російського царя Олександра </a:t>
            </a:r>
            <a:r>
              <a:rPr lang="en-US" sz="800" b="0" dirty="0">
                <a:effectLst/>
              </a:rPr>
              <a:t>I.</a:t>
            </a:r>
            <a:br>
              <a:rPr lang="en-US" sz="800" b="0" dirty="0">
                <a:effectLst/>
              </a:rPr>
            </a:br>
            <a:r>
              <a:rPr lang="uk-UA" sz="800" b="0" dirty="0">
                <a:effectLst/>
              </a:rPr>
              <a:t>У 1812 р. цар заборонив діяльність масонських організацій на всій території Російської імперії. Частина українських масонів після цього ввійшла в організоване у 1821 р. таємне Малоросійське товариство – суспільно-політичну організацію, що ставила собі за мету вести просвітительську діяльність в масах, підвищувати </a:t>
            </a:r>
            <a:r>
              <a:rPr lang="uk-UA" sz="800" b="0" dirty="0" err="1">
                <a:effectLst/>
              </a:rPr>
              <a:t>освітньо</a:t>
            </a:r>
            <a:r>
              <a:rPr lang="uk-UA" sz="800" b="0" dirty="0">
                <a:effectLst/>
              </a:rPr>
              <a:t>-культурний і політичний рівень їхньої свідомості, об’єднати їх навколо ідеї ліквідації кріпосництва й обмеження влади царського самодержавства. Передбачалося відновити </a:t>
            </a:r>
            <a:r>
              <a:rPr lang="uk-UA" sz="800" b="0" dirty="0">
                <a:effectLst/>
                <a:hlinkClick r:id="rId22" tooltip="Держава"/>
              </a:rPr>
              <a:t>державну</a:t>
            </a:r>
            <a:r>
              <a:rPr lang="uk-UA" sz="800" b="0" dirty="0">
                <a:effectLst/>
              </a:rPr>
              <a:t> </a:t>
            </a:r>
            <a:r>
              <a:rPr lang="uk-UA" sz="800" b="0" dirty="0">
                <a:effectLst/>
                <a:hlinkClick r:id="rId23" tooltip="Незалежність України"/>
              </a:rPr>
              <a:t>незалежність України</a:t>
            </a:r>
            <a:r>
              <a:rPr lang="uk-UA" sz="800" b="0" dirty="0">
                <a:effectLst/>
              </a:rPr>
              <a:t> під протекторатом відновленої Польської держави. У роботі з підвищення української національної самосвідомості використовувалася і пропаганда козацького минулого України, традиції державності українського народу.</a:t>
            </a:r>
            <a:br>
              <a:rPr lang="uk-UA" sz="800" b="0" dirty="0">
                <a:effectLst/>
              </a:rPr>
            </a:br>
            <a:endParaRPr lang="ru-RU" sz="800" dirty="0"/>
          </a:p>
        </p:txBody>
      </p:sp>
      <p:sp>
        <p:nvSpPr>
          <p:cNvPr id="3" name="Подзаголовок 2"/>
          <p:cNvSpPr>
            <a:spLocks noGrp="1"/>
          </p:cNvSpPr>
          <p:nvPr>
            <p:ph type="subTitle" idx="1"/>
          </p:nvPr>
        </p:nvSpPr>
        <p:spPr>
          <a:xfrm>
            <a:off x="1273907" y="0"/>
            <a:ext cx="10363200" cy="1203569"/>
          </a:xfrm>
        </p:spPr>
        <p:style>
          <a:lnRef idx="0">
            <a:schemeClr val="accent6"/>
          </a:lnRef>
          <a:fillRef idx="3">
            <a:schemeClr val="accent6"/>
          </a:fillRef>
          <a:effectRef idx="3">
            <a:schemeClr val="accent6"/>
          </a:effectRef>
          <a:fontRef idx="minor">
            <a:schemeClr val="lt1"/>
          </a:fontRef>
        </p:style>
        <p:txBody>
          <a:bodyPr/>
          <a:lstStyle/>
          <a:p>
            <a:pPr algn="ctr"/>
            <a:r>
              <a:rPr lang="ru-RU" sz="3600" b="1" i="1" dirty="0" err="1"/>
              <a:t>Суспільно-політичний</a:t>
            </a:r>
            <a:r>
              <a:rPr lang="ru-RU" sz="3600" b="1" i="1" dirty="0"/>
              <a:t> </a:t>
            </a:r>
            <a:r>
              <a:rPr lang="ru-RU" sz="3600" b="1" i="1" dirty="0" err="1"/>
              <a:t>рух</a:t>
            </a:r>
            <a:endParaRPr lang="ru-RU" sz="3600" b="1" i="1" dirty="0"/>
          </a:p>
          <a:p>
            <a:endParaRPr lang="ru-RU" dirty="0"/>
          </a:p>
        </p:txBody>
      </p:sp>
    </p:spTree>
    <p:extLst>
      <p:ext uri="{BB962C8B-B14F-4D97-AF65-F5344CB8AC3E}">
        <p14:creationId xmlns:p14="http://schemas.microsoft.com/office/powerpoint/2010/main" val="4279736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9200" y="906585"/>
            <a:ext cx="10363200" cy="5411919"/>
          </a:xfrm>
        </p:spPr>
        <p:txBody>
          <a:bodyPr/>
          <a:lstStyle/>
          <a:p>
            <a:r>
              <a:rPr lang="uk-UA" sz="800" b="0" dirty="0">
                <a:effectLst/>
              </a:rPr>
              <a:t>Традиційно початком національного відродження нової доби вважають появу у 1798 р. першого твору нової української літератури поеми „Енеїда” Івана </a:t>
            </a:r>
            <a:r>
              <a:rPr lang="uk-UA" sz="800" b="0" dirty="0">
                <a:effectLst/>
                <a:hlinkClick r:id="rId2" tooltip="Котляревський"/>
              </a:rPr>
              <a:t>Котляревського</a:t>
            </a:r>
            <a:r>
              <a:rPr lang="uk-UA" sz="800" b="0" dirty="0">
                <a:effectLst/>
              </a:rPr>
              <a:t> (1769-1838 рр.).</a:t>
            </a:r>
            <a:br>
              <a:rPr lang="uk-UA" sz="800" b="0" dirty="0">
                <a:effectLst/>
              </a:rPr>
            </a:br>
            <a:r>
              <a:rPr lang="uk-UA" sz="800" b="0" dirty="0">
                <a:effectLst/>
              </a:rPr>
              <a:t>Створена на матеріалі суспільного життя України другої половини Х</a:t>
            </a:r>
            <a:r>
              <a:rPr lang="en-US" sz="800" b="0" dirty="0">
                <a:effectLst/>
              </a:rPr>
              <a:t>V</a:t>
            </a:r>
            <a:r>
              <a:rPr lang="uk-UA" sz="800" b="0" dirty="0">
                <a:effectLst/>
              </a:rPr>
              <a:t>ІІІ ст., „Енеїда” Котляревського показала світові український народ з його </a:t>
            </a:r>
            <a:r>
              <a:rPr lang="uk-UA" sz="800" b="0" dirty="0">
                <a:effectLst/>
                <a:hlinkClick r:id="rId3" tooltip="Історія"/>
              </a:rPr>
              <a:t>історією</a:t>
            </a:r>
            <a:r>
              <a:rPr lang="uk-UA" sz="800" b="0" dirty="0">
                <a:effectLst/>
              </a:rPr>
              <a:t>, мовою, звичаями, віруваннями, традиційним побутом тощо. Написана розмовною українською мовою, вона була розрахована на сприйняття найширшими читацькими колами.</a:t>
            </a:r>
            <a:br>
              <a:rPr lang="uk-UA" sz="800" b="0" dirty="0">
                <a:effectLst/>
              </a:rPr>
            </a:br>
            <a:r>
              <a:rPr lang="uk-UA" sz="800" b="0" dirty="0">
                <a:effectLst/>
              </a:rPr>
              <a:t>Ідеями національного відродження пронизана книжка анонімного автора „Історія </a:t>
            </a:r>
            <a:r>
              <a:rPr lang="uk-UA" sz="800" b="0" dirty="0" err="1">
                <a:effectLst/>
              </a:rPr>
              <a:t>русів</a:t>
            </a:r>
            <a:r>
              <a:rPr lang="uk-UA" sz="800" b="0" dirty="0">
                <a:effectLst/>
              </a:rPr>
              <a:t>” (</a:t>
            </a:r>
            <a:r>
              <a:rPr lang="uk-UA" sz="800" b="0" dirty="0" err="1">
                <a:effectLst/>
              </a:rPr>
              <a:t>русами</a:t>
            </a:r>
            <a:r>
              <a:rPr lang="uk-UA" sz="800" b="0" dirty="0">
                <a:effectLst/>
              </a:rPr>
              <a:t> тут названо українців). Вона </a:t>
            </a:r>
            <a:r>
              <a:rPr lang="uk-UA" sz="800" b="0" dirty="0">
                <a:effectLst/>
                <a:hlinkClick r:id="rId4" tooltip="Розповіді"/>
              </a:rPr>
              <a:t>розповідає</a:t>
            </a:r>
            <a:r>
              <a:rPr lang="uk-UA" sz="800" b="0" dirty="0">
                <a:effectLst/>
              </a:rPr>
              <a:t> про події в Україні від найдавніших часів до 1769 р. Головні ідеї твору: критика самодержавства й кріпосництва; оспівування незалежної козацької держави, козацьких прав та вольностей. Тут </a:t>
            </a:r>
            <a:r>
              <a:rPr lang="uk-UA" sz="800" b="0" dirty="0" err="1">
                <a:effectLst/>
              </a:rPr>
              <a:t>обгрунтована</a:t>
            </a:r>
            <a:r>
              <a:rPr lang="uk-UA" sz="800" b="0" dirty="0">
                <a:effectLst/>
              </a:rPr>
              <a:t> </a:t>
            </a:r>
            <a:r>
              <a:rPr lang="uk-UA" sz="800" b="0" dirty="0">
                <a:effectLst/>
                <a:hlinkClick r:id="rId5" tooltip="Думка"/>
              </a:rPr>
              <a:t>думка</a:t>
            </a:r>
            <a:r>
              <a:rPr lang="uk-UA" sz="800" b="0" dirty="0">
                <a:effectLst/>
              </a:rPr>
              <a:t>, що саме Україна, а не Росія є прямою наступницею Київської Русі, що </a:t>
            </a:r>
            <a:r>
              <a:rPr lang="uk-UA" sz="800" b="0" dirty="0">
                <a:effectLst/>
                <a:hlinkClick r:id="rId6" tooltip="України"/>
              </a:rPr>
              <a:t>українці</a:t>
            </a:r>
            <a:r>
              <a:rPr lang="uk-UA" sz="800" b="0" dirty="0">
                <a:effectLst/>
              </a:rPr>
              <a:t> є окремим від росіян народом зі своїми традиціями, а тому Україна має всі права на відновлення козацького </a:t>
            </a:r>
            <a:r>
              <a:rPr lang="uk-UA" sz="800" b="0" dirty="0">
                <a:effectLst/>
                <a:hlinkClick r:id="rId7" tooltip="Самоврядування"/>
              </a:rPr>
              <a:t>самоврядування</a:t>
            </a:r>
            <a:r>
              <a:rPr lang="uk-UA" sz="800" b="0" dirty="0">
                <a:effectLst/>
              </a:rPr>
              <a:t>. З’явився цей анонімний твір в середовищі козацької старшини й поширювався в багатьох списках.</a:t>
            </a:r>
            <a:br>
              <a:rPr lang="uk-UA" sz="800" b="0" dirty="0">
                <a:effectLst/>
              </a:rPr>
            </a:br>
            <a:r>
              <a:rPr lang="uk-UA" sz="800" b="0" dirty="0">
                <a:effectLst/>
              </a:rPr>
              <a:t>Сприяла національному відродженню й чотиритомна праця Дмитра </a:t>
            </a:r>
            <a:r>
              <a:rPr lang="uk-UA" sz="800" b="0" dirty="0" err="1">
                <a:effectLst/>
              </a:rPr>
              <a:t>Бантиш-Каменского</a:t>
            </a:r>
            <a:r>
              <a:rPr lang="uk-UA" sz="800" b="0" dirty="0">
                <a:effectLst/>
              </a:rPr>
              <a:t> „Історія Малої Росії” (1822 р). Вона написана з використанням </a:t>
            </a:r>
            <a:r>
              <a:rPr lang="uk-UA" sz="800" b="0" dirty="0" err="1">
                <a:effectLst/>
              </a:rPr>
              <a:t>багатющого</a:t>
            </a:r>
            <a:r>
              <a:rPr lang="uk-UA" sz="800" b="0" dirty="0">
                <a:effectLst/>
              </a:rPr>
              <a:t> історичного матеріалу, і фактично є першою науковою масштабною узагальнюючою працею з історії України від найдавніших часів до кінця Х</a:t>
            </a:r>
            <a:r>
              <a:rPr lang="en-US" sz="800" b="0" dirty="0">
                <a:effectLst/>
              </a:rPr>
              <a:t>V</a:t>
            </a:r>
            <a:r>
              <a:rPr lang="uk-UA" sz="800" b="0" dirty="0">
                <a:effectLst/>
              </a:rPr>
              <a:t>ІІІ ст.</a:t>
            </a:r>
            <a:br>
              <a:rPr lang="uk-UA" sz="800" b="0" dirty="0">
                <a:effectLst/>
              </a:rPr>
            </a:br>
            <a:r>
              <a:rPr lang="uk-UA" sz="800" b="0" dirty="0">
                <a:effectLst/>
              </a:rPr>
              <a:t>У 1818 р. побачила світ друкована граматика живої української мови („</a:t>
            </a:r>
            <a:r>
              <a:rPr lang="uk-UA" sz="800" b="0" dirty="0" err="1">
                <a:effectLst/>
              </a:rPr>
              <a:t>Грамматика</a:t>
            </a:r>
            <a:r>
              <a:rPr lang="uk-UA" sz="800" b="0" dirty="0">
                <a:effectLst/>
              </a:rPr>
              <a:t> </a:t>
            </a:r>
            <a:r>
              <a:rPr lang="uk-UA" sz="800" b="0" dirty="0" err="1">
                <a:effectLst/>
              </a:rPr>
              <a:t>малороссийского</a:t>
            </a:r>
            <a:r>
              <a:rPr lang="uk-UA" sz="800" b="0" dirty="0">
                <a:effectLst/>
              </a:rPr>
              <a:t> </a:t>
            </a:r>
            <a:r>
              <a:rPr lang="uk-UA" sz="800" b="0" dirty="0" err="1">
                <a:effectLst/>
              </a:rPr>
              <a:t>наречия</a:t>
            </a:r>
            <a:r>
              <a:rPr lang="uk-UA" sz="800" b="0" dirty="0">
                <a:effectLst/>
              </a:rPr>
              <a:t>”) О. </a:t>
            </a:r>
            <a:r>
              <a:rPr lang="uk-UA" sz="800" b="0" dirty="0">
                <a:effectLst/>
                <a:hlinkClick r:id="rId8" tooltip="Павловськ"/>
              </a:rPr>
              <a:t>Павловського</a:t>
            </a:r>
            <a:r>
              <a:rPr lang="uk-UA" sz="800" b="0" dirty="0">
                <a:effectLst/>
              </a:rPr>
              <a:t>. У 1819 р. М. </a:t>
            </a:r>
            <a:r>
              <a:rPr lang="uk-UA" sz="800" b="0" dirty="0" err="1">
                <a:effectLst/>
              </a:rPr>
              <a:t>Цертелєв</a:t>
            </a:r>
            <a:r>
              <a:rPr lang="uk-UA" sz="800" b="0" dirty="0">
                <a:effectLst/>
              </a:rPr>
              <a:t> опублікував у Петербурзі </a:t>
            </a:r>
            <a:r>
              <a:rPr lang="uk-UA" sz="800" b="0" dirty="0">
                <a:effectLst/>
                <a:hlinkClick r:id="rId9" tooltip="Фольклор"/>
              </a:rPr>
              <a:t>фольклорну</a:t>
            </a:r>
            <a:r>
              <a:rPr lang="uk-UA" sz="800" b="0" dirty="0">
                <a:effectLst/>
              </a:rPr>
              <a:t> збірку „</a:t>
            </a:r>
            <a:r>
              <a:rPr lang="uk-UA" sz="800" b="0" dirty="0" err="1">
                <a:effectLst/>
              </a:rPr>
              <a:t>Опыт</a:t>
            </a:r>
            <a:r>
              <a:rPr lang="uk-UA" sz="800" b="0" dirty="0">
                <a:effectLst/>
              </a:rPr>
              <a:t> </a:t>
            </a:r>
            <a:r>
              <a:rPr lang="uk-UA" sz="800" b="0" dirty="0" err="1">
                <a:effectLst/>
              </a:rPr>
              <a:t>собрания</a:t>
            </a:r>
            <a:r>
              <a:rPr lang="uk-UA" sz="800" b="0" dirty="0">
                <a:effectLst/>
              </a:rPr>
              <a:t> </a:t>
            </a:r>
            <a:r>
              <a:rPr lang="uk-UA" sz="800" b="0" dirty="0" err="1">
                <a:effectLst/>
              </a:rPr>
              <a:t>старинных</a:t>
            </a:r>
            <a:r>
              <a:rPr lang="uk-UA" sz="800" b="0" dirty="0">
                <a:effectLst/>
              </a:rPr>
              <a:t> </a:t>
            </a:r>
            <a:r>
              <a:rPr lang="uk-UA" sz="800" b="0" dirty="0" err="1">
                <a:effectLst/>
              </a:rPr>
              <a:t>малороссийских</a:t>
            </a:r>
            <a:r>
              <a:rPr lang="uk-UA" sz="800" b="0" dirty="0">
                <a:effectLst/>
              </a:rPr>
              <a:t> </a:t>
            </a:r>
            <a:r>
              <a:rPr lang="uk-UA" sz="800" b="0" dirty="0" err="1">
                <a:effectLst/>
              </a:rPr>
              <a:t>песен</a:t>
            </a:r>
            <a:r>
              <a:rPr lang="uk-UA" sz="800" b="0" dirty="0">
                <a:effectLst/>
              </a:rPr>
              <a:t>”. Її вважають початком української фольклористики. Започаткування наукової фольклористики пов’язують з ім’ям ученого-енциклопедиста, першого ректора Київського університету Михайла Максимовича (1804-1873 </a:t>
            </a:r>
            <a:r>
              <a:rPr lang="uk-UA" sz="800" b="0" dirty="0" err="1">
                <a:effectLst/>
              </a:rPr>
              <a:t>рр</a:t>
            </a:r>
            <a:r>
              <a:rPr lang="uk-UA" sz="800" b="0" dirty="0">
                <a:effectLst/>
              </a:rPr>
              <a:t>). Він був укладачем трьох збірок народних пісень, в яких було зібрано </a:t>
            </a:r>
            <a:r>
              <a:rPr lang="uk-UA" sz="800" b="0" dirty="0">
                <a:effectLst/>
                <a:hlinkClick r:id="rId10" tooltip="Пісні"/>
              </a:rPr>
              <a:t>пісні</a:t>
            </a:r>
            <a:r>
              <a:rPr lang="uk-UA" sz="800" b="0" dirty="0">
                <a:effectLst/>
              </a:rPr>
              <a:t> історичного, побутового та обрядового характеру з коментарями упорядника. Цим же шляхом ішов і геніальний </a:t>
            </a:r>
            <a:r>
              <a:rPr lang="uk-UA" sz="800" b="0" dirty="0">
                <a:effectLst/>
                <a:hlinkClick r:id="rId11" tooltip="Микола Гоголь"/>
              </a:rPr>
              <a:t>Микола Гоголь</a:t>
            </a:r>
            <a:r>
              <a:rPr lang="uk-UA" sz="800" b="0" dirty="0">
                <a:effectLst/>
              </a:rPr>
              <a:t> (1804-1854 </a:t>
            </a:r>
            <a:r>
              <a:rPr lang="uk-UA" sz="800" b="0" dirty="0" err="1">
                <a:effectLst/>
              </a:rPr>
              <a:t>рр</a:t>
            </a:r>
            <a:r>
              <a:rPr lang="uk-UA" sz="800" b="0" dirty="0">
                <a:effectLst/>
              </a:rPr>
              <a:t>), який не тільки збирав український </a:t>
            </a:r>
            <a:r>
              <a:rPr lang="uk-UA" sz="800" b="0" dirty="0">
                <a:effectLst/>
                <a:hlinkClick r:id="rId9" tooltip="Фольклор"/>
              </a:rPr>
              <a:t>фольклор</a:t>
            </a:r>
            <a:r>
              <a:rPr lang="uk-UA" sz="800" b="0" dirty="0">
                <a:effectLst/>
              </a:rPr>
              <a:t>, а й творчо використовував його при написанні своїх творів, особливо таких як „Вечори </a:t>
            </a:r>
            <a:r>
              <a:rPr lang="uk-UA" sz="800" b="0" dirty="0">
                <a:effectLst/>
                <a:hlinkClick r:id="rId12" tooltip="На хуторі"/>
              </a:rPr>
              <a:t>на хуторі</a:t>
            </a:r>
            <a:r>
              <a:rPr lang="uk-UA" sz="800" b="0" dirty="0">
                <a:effectLst/>
              </a:rPr>
              <a:t> поблизу Диканьки” й „Тарас Бульба”.</a:t>
            </a:r>
            <a:br>
              <a:rPr lang="uk-UA" sz="800" b="0" dirty="0">
                <a:effectLst/>
              </a:rPr>
            </a:br>
            <a:r>
              <a:rPr lang="uk-UA" sz="800" b="0" dirty="0">
                <a:effectLst/>
              </a:rPr>
              <a:t>На початку ХІХ ст. головним осередком українського національного відродження став </a:t>
            </a:r>
            <a:r>
              <a:rPr lang="uk-UA" sz="800" b="0" dirty="0">
                <a:effectLst/>
                <a:hlinkClick r:id="rId13" tooltip="Харків"/>
              </a:rPr>
              <a:t>Харків</a:t>
            </a:r>
            <a:r>
              <a:rPr lang="uk-UA" sz="800" b="0" dirty="0">
                <a:effectLst/>
              </a:rPr>
              <a:t> – центр Слобожанщини. Тут у 1805 р. зусиллями Василя </a:t>
            </a:r>
            <a:r>
              <a:rPr lang="uk-UA" sz="800" b="0" dirty="0" err="1">
                <a:effectLst/>
              </a:rPr>
              <a:t>Каразина</a:t>
            </a:r>
            <a:r>
              <a:rPr lang="uk-UA" sz="800" b="0" dirty="0">
                <a:effectLst/>
              </a:rPr>
              <a:t> й </a:t>
            </a:r>
            <a:r>
              <a:rPr lang="uk-UA" sz="800" b="0" dirty="0">
                <a:effectLst/>
                <a:hlinkClick r:id="rId14" tooltip="Коштом"/>
              </a:rPr>
              <a:t>коштом</a:t>
            </a:r>
            <a:r>
              <a:rPr lang="uk-UA" sz="800" b="0" dirty="0">
                <a:effectLst/>
              </a:rPr>
              <a:t> місцевого дворянства, купецтва та міщанства було засновано університет. Ректором університету довгий час був відомий український </a:t>
            </a:r>
            <a:r>
              <a:rPr lang="uk-UA" sz="800" b="0" dirty="0">
                <a:effectLst/>
                <a:hlinkClick r:id="rId15" tooltip="Поет"/>
              </a:rPr>
              <a:t>поет</a:t>
            </a:r>
            <a:r>
              <a:rPr lang="uk-UA" sz="800" b="0" dirty="0">
                <a:effectLst/>
              </a:rPr>
              <a:t> Петро Гулак-Артемовський, який започаткував байки-казки, першим почав писати українські балади. У Харкові стали виходити журнали „</a:t>
            </a:r>
            <a:r>
              <a:rPr lang="uk-UA" sz="800" b="0" dirty="0" err="1">
                <a:effectLst/>
              </a:rPr>
              <a:t>Украинский</a:t>
            </a:r>
            <a:r>
              <a:rPr lang="uk-UA" sz="800" b="0" dirty="0">
                <a:effectLst/>
              </a:rPr>
              <a:t> </a:t>
            </a:r>
            <a:r>
              <a:rPr lang="uk-UA" sz="800" b="0" dirty="0" err="1">
                <a:effectLst/>
              </a:rPr>
              <a:t>весник</a:t>
            </a:r>
            <a:r>
              <a:rPr lang="uk-UA" sz="800" b="0" dirty="0">
                <a:effectLst/>
              </a:rPr>
              <a:t>”, „</a:t>
            </a:r>
            <a:r>
              <a:rPr lang="uk-UA" sz="800" b="0" dirty="0" err="1">
                <a:effectLst/>
              </a:rPr>
              <a:t>Украинский</a:t>
            </a:r>
            <a:r>
              <a:rPr lang="uk-UA" sz="800" b="0" dirty="0">
                <a:effectLst/>
              </a:rPr>
              <a:t> журнал”, які вже своєю назвою засвідчували, що присвячені вони місцевому краю та його інтересам.</a:t>
            </a:r>
            <a:br>
              <a:rPr lang="uk-UA" sz="800" b="0" dirty="0">
                <a:effectLst/>
              </a:rPr>
            </a:br>
            <a:r>
              <a:rPr lang="uk-UA" sz="800" b="0" dirty="0" smtClean="0">
                <a:effectLst/>
              </a:rPr>
              <a:t>Програмні </a:t>
            </a:r>
            <a:r>
              <a:rPr lang="uk-UA" sz="800" b="0" dirty="0">
                <a:effectLst/>
              </a:rPr>
              <a:t>положення братства було викладено у „Книзі буття українського народу” і „Статуті Слов’янського братства”, написаних М. Костомаровим. Вони, зокрема, передбачали: створення демократичної федерації рівноправних слов’янських республік; знищення самодержавства й скасування кріпосного права та суспільних станів; утвердження в суспільстві </a:t>
            </a:r>
            <a:r>
              <a:rPr lang="uk-UA" sz="800" b="0" dirty="0">
                <a:effectLst/>
                <a:hlinkClick r:id="rId16" tooltip="Демократия 2"/>
              </a:rPr>
              <a:t>демократичних</a:t>
            </a:r>
            <a:r>
              <a:rPr lang="uk-UA" sz="800" b="0" dirty="0">
                <a:effectLst/>
              </a:rPr>
              <a:t> прав і свобод для громадян; рівноправність національних мов, культур та освіти для всіх слов’янських народів; побудову майбутнього суспільства на засадах </a:t>
            </a:r>
            <a:r>
              <a:rPr lang="uk-UA" sz="800" b="0" dirty="0">
                <a:effectLst/>
                <a:hlinkClick r:id="rId17" tooltip="Християнство"/>
              </a:rPr>
              <a:t>християнської</a:t>
            </a:r>
            <a:r>
              <a:rPr lang="uk-UA" sz="800" b="0" dirty="0">
                <a:effectLst/>
              </a:rPr>
              <a:t> моралі, шляхом здійснення низки реформ.</a:t>
            </a:r>
            <a:br>
              <a:rPr lang="uk-UA" sz="800" b="0" dirty="0">
                <a:effectLst/>
              </a:rPr>
            </a:br>
            <a:r>
              <a:rPr lang="uk-UA" sz="800" b="0" dirty="0">
                <a:effectLst/>
              </a:rPr>
              <a:t>Головною метою товариство вважало досягнення державної незалежності України з </a:t>
            </a:r>
            <a:r>
              <a:rPr lang="uk-UA" sz="800" b="0" dirty="0">
                <a:effectLst/>
                <a:hlinkClick r:id="rId16" tooltip="Демократия 2"/>
              </a:rPr>
              <a:t>демократичним</a:t>
            </a:r>
            <a:r>
              <a:rPr lang="uk-UA" sz="800" b="0" dirty="0">
                <a:effectLst/>
              </a:rPr>
              <a:t> ладом на зразок США або Франції. </a:t>
            </a:r>
            <a:r>
              <a:rPr lang="uk-UA" sz="800" b="0" dirty="0">
                <a:effectLst/>
                <a:hlinkClick r:id="rId18" tooltip="Держава"/>
              </a:rPr>
              <a:t>Державну</a:t>
            </a:r>
            <a:r>
              <a:rPr lang="uk-UA" sz="800" b="0" dirty="0">
                <a:effectLst/>
              </a:rPr>
              <a:t> незалежність країни братчики уявляли у федеративній спілці таких самих незалежних слов’янських держав, кожна з яких мала б становити штат, або складалася б із кількох штатів.</a:t>
            </a:r>
            <a:br>
              <a:rPr lang="uk-UA" sz="800" b="0" dirty="0">
                <a:effectLst/>
              </a:rPr>
            </a:br>
            <a:r>
              <a:rPr lang="uk-UA" sz="800" b="0" dirty="0">
                <a:effectLst/>
              </a:rPr>
              <a:t>При цьому погляди окремих членів товариства не були однорідні. М. Костомаров і його прихильники припускали домогтися здійснення своїх політичних ідеалів мирним реформістським шляхом, згідно з „</a:t>
            </a:r>
            <a:r>
              <a:rPr lang="uk-UA" sz="800" b="0" dirty="0" err="1">
                <a:effectLst/>
              </a:rPr>
              <a:t>Євангельскими</a:t>
            </a:r>
            <a:r>
              <a:rPr lang="uk-UA" sz="800" b="0" dirty="0">
                <a:effectLst/>
              </a:rPr>
              <a:t> правилами любові, лагідності і терпіння”. Т. Шевченко стояв на революційно-демократичних позиціях, закликаючи до насильницького скасування існуючого ладу. Найбільш помірковану позицію займав П. Куліш, який обмежувався ідеями відродження української культури і національних традицій.</a:t>
            </a:r>
            <a:br>
              <a:rPr lang="uk-UA" sz="800" b="0" dirty="0">
                <a:effectLst/>
              </a:rPr>
            </a:br>
            <a:r>
              <a:rPr lang="uk-UA" sz="800" b="0" dirty="0">
                <a:effectLst/>
              </a:rPr>
              <a:t>Братчики поширювали ідеї товариства через розповсюдження його програмних документів, прокламацій, писали наукові праці й виступали з лекціями у навчальних закладах Києва в яких проповідували свої погляди; </a:t>
            </a:r>
            <a:r>
              <a:rPr lang="uk-UA" sz="800" b="0" dirty="0" err="1">
                <a:effectLst/>
                <a:hlinkClick r:id="rId19" tooltip="Спілкування"/>
              </a:rPr>
              <a:t>спілкувалися</a:t>
            </a:r>
            <a:r>
              <a:rPr lang="uk-UA" sz="800" b="0" dirty="0" err="1">
                <a:effectLst/>
              </a:rPr>
              <a:t>про</a:t>
            </a:r>
            <a:r>
              <a:rPr lang="uk-UA" sz="800" b="0" dirty="0">
                <a:effectLst/>
              </a:rPr>
              <a:t> розвиток народної освіти; збирали кошти на відкриття народних шкіл, написання й видання нових книг. Особливу роль відіграв збірник поезій Т. Шевченко „Кобзар”, що вийшов у </a:t>
            </a:r>
            <a:r>
              <a:rPr lang="uk-UA" sz="800" b="0" dirty="0">
                <a:effectLst/>
                <a:hlinkClick r:id="rId20" tooltip="Санкт-Петербург"/>
              </a:rPr>
              <a:t>Санкт-Петербурзі</a:t>
            </a:r>
            <a:r>
              <a:rPr lang="uk-UA" sz="800" b="0" dirty="0">
                <a:effectLst/>
              </a:rPr>
              <a:t> у 1840 р. і здобув колосальну популярність та відіграв виняткову роль у розвитку національної свідомості українців.</a:t>
            </a:r>
            <a:br>
              <a:rPr lang="uk-UA" sz="800" b="0" dirty="0">
                <a:effectLst/>
              </a:rPr>
            </a:br>
            <a:r>
              <a:rPr lang="uk-UA" sz="800" b="0" dirty="0">
                <a:effectLst/>
              </a:rPr>
              <a:t>Кирило-</a:t>
            </a:r>
            <a:r>
              <a:rPr lang="uk-UA" sz="800" b="0" dirty="0" err="1">
                <a:effectLst/>
              </a:rPr>
              <a:t>Мефодіївське</a:t>
            </a:r>
            <a:r>
              <a:rPr lang="uk-UA" sz="800" b="0" dirty="0">
                <a:effectLst/>
              </a:rPr>
              <a:t> братство проіснувало 14 місяців. У березні 1847 р. за доносом студента-провокатора організацію було викрито, а її членів заарештовано й вивезено до </a:t>
            </a:r>
            <a:r>
              <a:rPr lang="uk-UA" sz="800" b="0" dirty="0" err="1">
                <a:effectLst/>
                <a:hlinkClick r:id="rId21" tooltip="Петербург"/>
              </a:rPr>
              <a:t>Петербурга</a:t>
            </a:r>
            <a:r>
              <a:rPr lang="uk-UA" sz="800" b="0" dirty="0">
                <a:effectLst/>
              </a:rPr>
              <a:t>. Слідство тривало протягом березня-травня 1847 р. і були присуджені різні </a:t>
            </a:r>
            <a:r>
              <a:rPr lang="uk-UA" sz="800" b="0" dirty="0">
                <a:effectLst/>
                <a:hlinkClick r:id="rId22" tooltip="Покарання"/>
              </a:rPr>
              <a:t>покарання</a:t>
            </a:r>
            <a:r>
              <a:rPr lang="uk-UA" sz="800" b="0" dirty="0">
                <a:effectLst/>
              </a:rPr>
              <a:t>. Шевченко віддали у солдати й відіслали до </a:t>
            </a:r>
            <a:r>
              <a:rPr lang="uk-UA" sz="800" b="0" dirty="0" err="1">
                <a:effectLst/>
              </a:rPr>
              <a:t>Оренбургського</a:t>
            </a:r>
            <a:r>
              <a:rPr lang="uk-UA" sz="800" b="0" dirty="0">
                <a:effectLst/>
              </a:rPr>
              <a:t> корпусу із забороною писати і малювати. На трирічний термін було ув’язнено у </a:t>
            </a:r>
            <a:r>
              <a:rPr lang="uk-UA" sz="800" b="0" dirty="0" err="1">
                <a:effectLst/>
              </a:rPr>
              <a:t>Шліссербурзьку</a:t>
            </a:r>
            <a:r>
              <a:rPr lang="uk-UA" sz="800" b="0" dirty="0">
                <a:effectLst/>
              </a:rPr>
              <a:t> фортецю М. Гулака. Протягом року відбував ув’язнення М. Костомаров. Інших членів братства царський режим вислав у віддалені губернії імперії під нагляд поліції</a:t>
            </a:r>
            <a:r>
              <a:rPr lang="uk-UA" sz="800" b="0" dirty="0" smtClean="0">
                <a:effectLst/>
              </a:rPr>
              <a:t>..</a:t>
            </a:r>
            <a:r>
              <a:rPr lang="uk-UA" sz="800" b="0" dirty="0">
                <a:effectLst/>
              </a:rPr>
              <a:t/>
            </a:r>
            <a:br>
              <a:rPr lang="uk-UA" sz="800" b="0" dirty="0">
                <a:effectLst/>
              </a:rPr>
            </a:br>
            <a:r>
              <a:rPr lang="uk-UA" sz="800" b="0" dirty="0">
                <a:effectLst/>
              </a:rPr>
              <a:t>В українському національному відродженні виняткову роль відіграв Т. Шевченко. Він народився у 1814 р. в сім’ї селянина-кріпака в с. Моринцях на Черкащині. Рано лишився сиротою. Був „</a:t>
            </a:r>
            <a:r>
              <a:rPr lang="uk-UA" sz="800" b="0" dirty="0" err="1">
                <a:effectLst/>
              </a:rPr>
              <a:t>козачком</a:t>
            </a:r>
            <a:r>
              <a:rPr lang="uk-UA" sz="800" b="0" dirty="0">
                <a:effectLst/>
              </a:rPr>
              <a:t>” у дворі поміщика П. Енгельгарда, який переїхав до Петербурга.1832 р. відданий у науку до </a:t>
            </a:r>
            <a:r>
              <a:rPr lang="uk-UA" sz="800" b="0" dirty="0">
                <a:effectLst/>
                <a:hlinkClick r:id="rId23" tooltip="Художник"/>
              </a:rPr>
              <a:t>художника</a:t>
            </a:r>
            <a:r>
              <a:rPr lang="uk-UA" sz="800" b="0" dirty="0">
                <a:effectLst/>
              </a:rPr>
              <a:t> Ширяєва. У 1838 р. російськими </a:t>
            </a:r>
            <a:r>
              <a:rPr lang="uk-UA" sz="800" b="0" dirty="0">
                <a:effectLst/>
                <a:hlinkClick r:id="rId23" tooltip="Художник"/>
              </a:rPr>
              <a:t>художниками</a:t>
            </a:r>
            <a:r>
              <a:rPr lang="uk-UA" sz="800" b="0" dirty="0">
                <a:effectLst/>
              </a:rPr>
              <a:t> К. </a:t>
            </a:r>
            <a:r>
              <a:rPr lang="uk-UA" sz="800" b="0" dirty="0" err="1">
                <a:effectLst/>
              </a:rPr>
              <a:t>Брюловим</a:t>
            </a:r>
            <a:r>
              <a:rPr lang="uk-UA" sz="800" b="0" dirty="0">
                <a:effectLst/>
              </a:rPr>
              <a:t> та іншими митцями юнака було викуплено з кріпацтва. У тому ж році Шевченко вступив до імператорської Академії мистецтв. Писав </a:t>
            </a:r>
            <a:r>
              <a:rPr lang="uk-UA" sz="800" b="0" dirty="0">
                <a:effectLst/>
                <a:hlinkClick r:id="rId24" tooltip="Вірші"/>
              </a:rPr>
              <a:t>вірші</a:t>
            </a:r>
            <a:r>
              <a:rPr lang="uk-UA" sz="800" b="0" dirty="0">
                <a:effectLst/>
              </a:rPr>
              <a:t>. У 1840 р. вийшла друком збірка поезії під назвою „Кобзар”. Після закінчення Академії приїхав до Києва, де познайомився з М. Максимовичем, П. Кулішом, М. Костомаровим та ін. У 1845-1846 рр. обіймав посаду члена Київської археографічної комісії, збирав етнографічні </a:t>
            </a:r>
            <a:r>
              <a:rPr lang="uk-UA" sz="800" b="0" dirty="0">
                <a:effectLst/>
                <a:hlinkClick r:id="rId25" tooltip="Матеріали"/>
              </a:rPr>
              <a:t>матеріали</a:t>
            </a:r>
            <a:r>
              <a:rPr lang="uk-UA" sz="800" b="0" dirty="0">
                <a:effectLst/>
              </a:rPr>
              <a:t>, історичні документи. У березні 1847 р. за участь у Кирило-</a:t>
            </a:r>
            <a:r>
              <a:rPr lang="uk-UA" sz="800" b="0" dirty="0" err="1">
                <a:effectLst/>
              </a:rPr>
              <a:t>Мефодіївському</a:t>
            </a:r>
            <a:r>
              <a:rPr lang="uk-UA" sz="800" b="0" dirty="0">
                <a:effectLst/>
              </a:rPr>
              <a:t> товаристві та за </a:t>
            </a:r>
            <a:r>
              <a:rPr lang="uk-UA" sz="800" b="0" dirty="0" err="1">
                <a:effectLst/>
              </a:rPr>
              <a:t>антисамодержавні</a:t>
            </a:r>
            <a:r>
              <a:rPr lang="uk-UA" sz="800" b="0" dirty="0">
                <a:effectLst/>
              </a:rPr>
              <a:t> поезії заарештований і засланий солдатом до Орської фортеці Оренбурзького корпусу. У 1857 р. звільнили із заслання. У 1858 р. він прибув до Москви, потім до </a:t>
            </a:r>
            <a:r>
              <a:rPr lang="uk-UA" sz="800" b="0" dirty="0" err="1">
                <a:effectLst/>
              </a:rPr>
              <a:t>Петербурга</a:t>
            </a:r>
            <a:r>
              <a:rPr lang="uk-UA" sz="800" b="0" dirty="0">
                <a:effectLst/>
              </a:rPr>
              <a:t>. У 1859 р. приїхав на Україну, де перебував під наглядом поліції. Тяжка десятирічне заслання, хвороби спричинили передчасну смерть поета.10 березня 1861 р. він помер. Поховано його у Петербурзі, а у травні 1861 р. прах перевезли на Чернечу (тепер Тарасову) гору поблизу Канева.</a:t>
            </a:r>
            <a:br>
              <a:rPr lang="uk-UA" sz="800" b="0" dirty="0">
                <a:effectLst/>
              </a:rPr>
            </a:br>
            <a:r>
              <a:rPr lang="uk-UA" sz="800" b="0" dirty="0">
                <a:effectLst/>
              </a:rPr>
              <a:t>Виняткове значення Шевченка як поета. Його поетична спадщина стала цілою добою в історії української літератури. З ім’ям Шевченка пов’язане утвердження української </a:t>
            </a:r>
            <a:r>
              <a:rPr lang="uk-UA" sz="800" b="0" dirty="0">
                <a:effectLst/>
                <a:hlinkClick r:id="rId26" tooltip="Література"/>
              </a:rPr>
              <a:t>літературної</a:t>
            </a:r>
            <a:r>
              <a:rPr lang="uk-UA" sz="800" b="0" dirty="0">
                <a:effectLst/>
              </a:rPr>
              <a:t> мови. Однак, </a:t>
            </a:r>
            <a:r>
              <a:rPr lang="uk-UA" sz="800" b="0" dirty="0">
                <a:effectLst/>
                <a:hlinkClick r:id="rId27" tooltip="Поезія"/>
              </a:rPr>
              <a:t>поезія</a:t>
            </a:r>
            <a:r>
              <a:rPr lang="uk-UA" sz="800" b="0" dirty="0">
                <a:effectLst/>
              </a:rPr>
              <a:t> Шевченка не обмежувалася оплакуванням героїчного минулого, а будила національні почуття й давала бачення майбутнього: якщо Україна в минулому користувалася правами самостійної держави, то це мало служити </a:t>
            </a:r>
            <a:r>
              <a:rPr lang="uk-UA" sz="800" b="0" dirty="0">
                <a:effectLst/>
                <a:hlinkClick r:id="rId28" tooltip="Підстави"/>
              </a:rPr>
              <a:t>підставою</a:t>
            </a:r>
            <a:r>
              <a:rPr lang="uk-UA" sz="800" b="0" dirty="0">
                <a:effectLst/>
              </a:rPr>
              <a:t> для здобуття політичної незалежності в майбутньому.</a:t>
            </a:r>
            <a:br>
              <a:rPr lang="uk-UA" sz="800" b="0" dirty="0">
                <a:effectLst/>
              </a:rPr>
            </a:br>
            <a:r>
              <a:rPr lang="uk-UA" sz="800" b="0" dirty="0">
                <a:effectLst/>
              </a:rPr>
              <a:t>Великою заслугою Шевченка було те, що його </a:t>
            </a:r>
            <a:r>
              <a:rPr lang="uk-UA" sz="800" b="0" dirty="0">
                <a:effectLst/>
                <a:hlinkClick r:id="rId29" tooltip="Творчість"/>
              </a:rPr>
              <a:t>творчість</a:t>
            </a:r>
            <a:r>
              <a:rPr lang="uk-UA" sz="800" b="0" dirty="0">
                <a:effectLst/>
              </a:rPr>
              <a:t> сприяла згуртуванню українського народу. Він активно виступив проти соціальної несправедливості. Він був першим, хто сформулював українську національну ідею і через свої </a:t>
            </a:r>
            <a:r>
              <a:rPr lang="uk-UA" sz="800" b="0" dirty="0">
                <a:effectLst/>
                <a:hlinkClick r:id="rId30" tooltip="Твори"/>
              </a:rPr>
              <a:t>твори</a:t>
            </a:r>
            <a:r>
              <a:rPr lang="uk-UA" sz="800" b="0" dirty="0">
                <a:effectLst/>
              </a:rPr>
              <a:t> зробив її надбанням усього українського загалу, чим посприяв згуртуванню українців у боротьбі за національне визволення.</a:t>
            </a:r>
            <a:br>
              <a:rPr lang="uk-UA" sz="800" b="0" dirty="0">
                <a:effectLst/>
              </a:rPr>
            </a:br>
            <a:endParaRPr lang="ru-RU" sz="800" dirty="0"/>
          </a:p>
        </p:txBody>
      </p:sp>
      <p:sp>
        <p:nvSpPr>
          <p:cNvPr id="3" name="Подзаголовок 2"/>
          <p:cNvSpPr>
            <a:spLocks noGrp="1"/>
          </p:cNvSpPr>
          <p:nvPr>
            <p:ph type="subTitle" idx="1"/>
          </p:nvPr>
        </p:nvSpPr>
        <p:spPr>
          <a:xfrm>
            <a:off x="1180123" y="-889977"/>
            <a:ext cx="10363200" cy="1779954"/>
          </a:xfrm>
        </p:spPr>
        <p:style>
          <a:lnRef idx="0">
            <a:schemeClr val="accent6"/>
          </a:lnRef>
          <a:fillRef idx="3">
            <a:schemeClr val="accent6"/>
          </a:fillRef>
          <a:effectRef idx="3">
            <a:schemeClr val="accent6"/>
          </a:effectRef>
          <a:fontRef idx="minor">
            <a:schemeClr val="lt1"/>
          </a:fontRef>
        </p:style>
        <p:txBody>
          <a:bodyPr/>
          <a:lstStyle/>
          <a:p>
            <a:r>
              <a:rPr lang="ru-RU" sz="2800" b="1" i="1" dirty="0" err="1"/>
              <a:t>Національне</a:t>
            </a:r>
            <a:r>
              <a:rPr lang="ru-RU" sz="2800" b="1" i="1" dirty="0"/>
              <a:t> </a:t>
            </a:r>
            <a:r>
              <a:rPr lang="ru-RU" sz="2800" b="1" i="1" dirty="0" err="1">
                <a:hlinkClick r:id="rId31" tooltip="Відродження"/>
              </a:rPr>
              <a:t>відродження</a:t>
            </a:r>
            <a:r>
              <a:rPr lang="ru-RU" sz="2800" b="1" i="1" dirty="0"/>
              <a:t>. </a:t>
            </a:r>
            <a:r>
              <a:rPr lang="ru-RU" sz="2800" b="1" i="1" dirty="0" err="1"/>
              <a:t>Кирило-Мефодієвське</a:t>
            </a:r>
            <a:r>
              <a:rPr lang="ru-RU" sz="2800" b="1" i="1" dirty="0"/>
              <a:t> братство</a:t>
            </a:r>
            <a:endParaRPr lang="ru-RU" sz="2800" dirty="0"/>
          </a:p>
          <a:p>
            <a:endParaRPr lang="ru-RU" dirty="0"/>
          </a:p>
        </p:txBody>
      </p:sp>
    </p:spTree>
    <p:extLst>
      <p:ext uri="{BB962C8B-B14F-4D97-AF65-F5344CB8AC3E}">
        <p14:creationId xmlns:p14="http://schemas.microsoft.com/office/powerpoint/2010/main" val="475785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етро">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Template>
  <TotalTime>76</TotalTime>
  <Words>94</Words>
  <Application>Microsoft Office PowerPoint</Application>
  <PresentationFormat>Произвольный</PresentationFormat>
  <Paragraphs>22</Paragraphs>
  <Slides>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Метро</vt:lpstr>
      <vt:lpstr>Українські землі у складі Російської імперії у першій половині ХІХ ст. </vt:lpstr>
      <vt:lpstr>Зміст</vt:lpstr>
      <vt:lpstr>На українські землі, що входили до складу Росії, з метою уніфікації системи управління, наприкінці ХVІІІ ст. був поширений загальноросійський адміністративний поділ. Територію України поділили на губернії і повіти. На Лівобережній Україні у 1796 р. була створена Малоросійська губернія, а на Слобожанщині – Слобідсько-Українська губернія (у 1835 р. перейменована у Харківську губернію). У тому ж році (1796 р) Правобережну Україну поділили на три губернії: Київську, Подільську і Волинську. На початку ХІХ ст. Малоросійська губернія була перетворена в Малоросійське генерал-губернаторство з Чернігівською і Полтавською губерніями. Південна Україна і Крим увійшли до Новоросійської губернії, яку в 1802 р. поділено на три губернії: Катеринославську, Херсонську і Таврійську. Після визволення російськими військами Бесарабії з-під гніту султанської Туреччини і включення її за Бухарестським мирним договором 1812 р. до складу Росії, в 1828 р. було утворено Новоросійсько-Бесарабське генерал-губернаторство, до складу якого ввійшли Таврійська, Катеринославська і Херсонська губернії, а також Бессарабська область (у 1873 р. перетворена на губернію). На Правобережній Україні у лютому 1832 р., після придушення польського повстання 1830-1831 рр., царський уряд створив Київське генерал-губернаторство, до якого входили Київська, Подільська і Волинська губернії. У 1835 р. Слобідсько-Українську губернію перейменували на Харківську. Таким чином, всі українські землі, що входили до складу Росії, були розділені на 9 губерній. Вся адміністративно-виконавча влада в них здійснювалася губернаторами, яких призначав цар за поданням міністра внутрішніх справ, а в повітах – справниками. У 1837 р. повіти розділили на стани, очолювані поліцейськими приставами, що спиралися на підлеглих їм нижчих поліцейських служителів-городових. Практично перестали вживати назву „Україна”. Лівобережжя називали Малоросією, Правобережжя – Південно-Західним краєм, а Південну Україну – Новоросією. На початку ХІХ ст. населення українських земель у складі Росії не перевищувало 7,5 млн. чол., з них майже 5,5 млн. були кріпаками.  </vt:lpstr>
      <vt:lpstr>Російсько-турецька війна 1806-1812 рр. Приводом до війни стало порушення Туреччиною договору 1805 р. про порядок проходу російських суден через протоки і усунення турецьким султаном проросійськи налаштованих господарівМолдови і Валахії. Російський уряд, побоюючись захоплення цих князівств французькими військами, у листопаді-грудні 1806 р. ввів у них війська. У відповідь у грудні 1806 р. Туреччина оголосила війну Росії. У червні 1807 р. російська ескадра віце-адмірала Д.М. Сенявіна біля острова Корфу розбила турецький флот. Турецькі війська також зазнали ряд поразок і відійшли за Дунай. У серпні 1807 р. між Росією і Туреччиною було укладено перемир’я, що продовжувалося до березня 1809 р. Навесні 1809 р.80-тисячна російська армія під командуванням фельдмаршала А.А. Прозоровського (у серпні 1809 р. його змінив П.І. Багратіон) почала воєнні дії проти турецьких фортець і заволоділа деякими з них, зокрема Ізмаїлом, Браїловим, взяла в облогу Сілістрію. Навесні 1810 р. російська армія переправила через Дунай і також захопила ряд фортець. На початку 1811 р. через протистояння з Францією Дунайська армія була ослаблена перекиданням частини військ на західний кордон. Однак, незважаючи на це, призначений у березні 1811 р. головнокомандувачем армії М.І. Кутузов, зумів переломити ситуацію. Головні сили турків, що знаходилися на лівому березі Дунаю, були оточені і в кінці листопада 1811 р. капітулювали. Були розпочаті мирні переговори, які закінчилися підписанням у травні 1812 р. Бухарестського мирного договору. Україна в російсько-французькій війні 1812 р. У червні 1812 р. почалося вторгнення в Росію військ французького імператора Наполеона Бонапарта. Наполеонівський стратегічний план передбачав розчленувати Росію й відторгнути від неї Україну, більша частина території якої повинна була стати колонією завойовників. В козацькі й ополченські кінні і піхотні полки вступило майже 70 тис. українців. Вони брали участь в охороні тилу діючої армії, в прикордонній службі тощо. В бойових діях безпосередню участь взяли два бузьких, три полтавських і три київських козацьких полки. Під час контрнаступу від Москви до західних кордонів країни лівий фланг російської армії захищало 40-тисячне з’єднання українського ополчення, що складалося з добровольців Чернігівської і Полтавської губернії. Активну участь у війні приймали й інші українські загони. Так, ескадрон херсонських козаків під командуванням В.П. Скаржинського здійснив успішний тритижневий рейд по території Білорусії і Литви. Велике з’єднання українських і донських козаків пройшло по тилах ворожої армії аж до Варшави й остаточно зірвало спроби загарбників проникнути в Україну. Ополченські козацькі полки з України брали участь і у визвольному поході російської армії по країнах Європи, а також в остаточному розгромі військ Наполеона у так званій „битві народів” під Лейпцигом (жовтень 1813 р) і в битві за оволодіння Парижем. Російська армія отримувала також з України продовольство, фураж, коней, худобу. Шосткінський завод на Сумщині постачав порох, Київський арсенал – різну зброю. На оборону країни українське населення зібрало грошові пожертвування на суму 10 млн. руб. Поразка наполеонівської Франції призвела до нової розстановки сил – позиції Росії в Європі значно зміцнилися. Однак, в Україні мало що змінилося, зокрема, кріпацтво, всупереч сподіванням широких народних мас не було ліквідоване. Козацькі полки були реорганізовані у звичайні військові частини російської армії. Російсько-турецька війна 1828-1829 рр. Російсько-турецька війна 1828-1829 рр. була викликана боротьбою європейських держав за поділ володінь Османської імперії, яка переживала гостру внутрішню кризу, що посилилася у зв’язку з Грецькою національно-визвольною революцією 1821-1829 рр. Англія і Франція, побоюючись посилення впливу на Балканах Росії, до якої греки звернулися за допомогою, виступили у 1827 р. разом з нею на підтримку греків, однак пізніше протиріччя між союзниками посилилися. У жовтні 1827 р. султан закликав до „Священної війни” проти Росії. У квітні 1828 р. Росія оголосила війну Туреччині. На Дунай була спрямована 95-тисячна російська армія із завданням зайняти Молдову, Валахію і Добруджу й заволодіти фортецями Шумлою і Варною. У квітні-травні 1828 р. російські війська зайняли Дунайські князівства, форсували Дунай і взяли Варну. На початку липня наступного року російська армія рушила за Балкани, взяла Адріанополь, вийшовши на підступи до Стамбула. Одночасно на Кавказі російські війська заволоділи Ерзурумом і підійшли до Трапезунда. У вересні 1829 р. між Росією і Туреччиною був укладений Адріанопольський мирний договір, за яким до Росії відійшло Кавказьке узбережжя Чорного моря (до району північніше Батумі) і область Ахалциха. Греція здобула незалежність від Туреччини, а сербія Молдова і Валахія – автономію. Ця війна мала вплив і на українське суспільство. Виникнення Азовського козацького війська. У 1828 р. з козаків Задунайської Січі, що повернулися в російське підданство на початку російсько-турецької війни 1828-1929 рр. на чолі з атаманом Й. Гладким, було утворено козацьке військо, що знаходилося на службі у російського імператора. Після активної участі козаків у війні з них було утворено окреме запорозьке військо, яке у 1831 р. було перейменоване на Азовське козацьке військо. Козакам були надані землі на північно-західному узбережжі Азовського моря в Катеринославській губернії (між морем і ріками Бердею і Обиточною). Кількість козаків з родинами наприкінці 1830-х років складала близько 6 тис. чол. В обов’язках війська було спостереження за східним узбережжям Чорного моря за допомогою збройної флотилії (29 дрібних суден), а також 10 кінних сотень. Військо підпорядковувалася генерал-губернаторові Новоросії, внутрішнє правління знаходилося в руках наказного отамана і військового правління (у станиці Петровській, пізніше – у Маріуполі). З 50-х років ХІХ ст. уряд почав переселяти азовців на Північний Кавказ, що викликало невдоволення і заворушення серед козаків. У жовтні 1864 р. Азовське козацтво було скасовано. Козаки з родинами були переведені у селянський стан.</vt:lpstr>
      <vt:lpstr>Втрата власної держави у другій половині ХVІІІ ст. позначалася на всіх сферах життя українського народу. Росія залишалася аграрною кріпосницькою державою, причому розвиток сільського господарства мав екстенсивний характер, тобто за рахунок розширення площ одної землі, збільшення панщини. Україна, насамперед колишня Гетьманщина, стала вотчиною поміщиків, а більшість козаків зубожіли й потрапили у кріпацтво. В Україні стали домінувати типові для кріпосницької Росії порядки. Сільське господарство, занепад кріпосницьких відносин. Поміщики зосередили у своїх руках понад 70% усієї землі. Щоб збільшити прибутковість своїх господарств поміщики посилювали експлуатацію селян: підвищували норму панщини (так звана „урочна” система – щоденне завдання на день „урок”) або розширювали свої землі за рахунок віднятих у селян наділів. Це розоряло селянські господарства, підриваючи в свою чергу і економічну основу поміщицьких господарств. Збільшувалася кількість пограбованих поміщиками безземельних селян. Частину з них поміщики перетворювали на слуг або в двірських робітників, віддавали в наймання іншим поміщикам або на промислові підприємства. На Київщині, Полтавщині до середини 40-х років ХІХ ст. майже три чверті поміщицьких селян зубожіли так, що вже не мали ні робочої худоби, ні інвентарю для польових робіт. Свої землі поміщики часто здавали в оренду купцям і заможним селянам. Особливо жорстокими орендарями були так звані посесори, що отримували в тимчасове розпорядження державні землі разом із приписаними до них селянами. Селян при цьому не звільняли від подушної податі державі, на оплату якої йшла майже половина селянських доходів. Щоб хоч трохи упорядкувати виробничі взаємини поміщиків і кріпаків, царський уряд протягом 1847-1848 рр. на Правобережній Україні, де гніт кріпосників був особливо тяжким, здійснив так звану інвентарну реформу. У кожному поміщицькому маєтку запроваджувалася інвентарна книга, до якої записувалися норми панщини та інших кріпосних повинностей. Але визначав їх сам поміщик, усі земельні володіння якого залишилися недоторканими. Селяни виступили проти цієї реформи. Однією з характерних рис розвитку українського села у першій половині ХІХ ст. була також організація військових поселень. Вони знаходилися на постійному казарменому режимі і займалися не тільки регулярним навчанням, але й виконували різні сільськогосподарські роботи. В Україні військові поселення були в Харківській, Катеринославській і Херсонській губерніях. До середини ХІХ ст. із середовища селянства виділилися сільські багатії – куркулі, торговці, власники млинів і маслобоєнь. Багато хто з них мали підприємства з виробництва цукру, цегли і т.п. Однак, засновані на підневільній малопродуктивній праці кріпаків, поміщицькі вотчинні мануфактури поступово занепадали, не витримуючи конкуренції з купецькими промисловими підприємствами, на яких використовувалася більш високопродуктивна працявільнонайманих робітників. Розвиток промисловості. Поряд із сільським господарством в Україні розвивалася промисловість, в якій у першій чверті ХІХ ст. використовувалася переважно кріпосна праця. У руках поміщиків були зосереджені сукняні мануфактури, що працювали на постачання армії і на ринок. Поміщики займали панівне становище у винокурній промисловості, яка була першою серед галузей, що переробляли продукти сільського господарства. Поміщицькі підприємства були також в таких галузях, як виробництво заліза, чавуну, скла тощо. Усе це були невеликі підприємства, що нараховували два-три десятки робітників. У першій половині ХІХ ст. в Україні почала розвиватися капіталістична промисловість. Як і скрізь, вона проходила у своєму розвитку три стадії: дрібне товарне виробництво (переважно селянські промисли) – капіталістична мануфактура – фабрична промисловість (велика машинна індустрія). Настав початковий етап промислового перевороту. Інтенсивно розвивалася машинобудівна промисловість. Машинобудівні заводи постачали промисловості і сільському господарству машини, робочі механізми тощо. Якщо у 1825 р. налічувалося близько 6,5 тис. промислових підприємств, то в 1860 р. – вже понад 22,3 тис. Проте в дореформений період поміщики зберігали панівне становище в таких найпоширеніших галузях промисловості, як горілчана і цукрова. У 20-х роках ХІХ ст. в Україні виникли перші цукроварні, а в середині століття їх вже налічувалося майже 200. Активно розвивалося в Україні сукняне виробництво. У 1860 р. налічувалося біля 20 суконних фабрик капіталістичного типу. Розвивалися металургійна і кам’яновугільна промисловість. На початку ХІХ ст. потужність невеликих копалень у Донбасі, на яких застосовували працю державних та поміщицьких селян, була дуже незначною. Вони добували лише кілька десятків тисяч пудів вугілля на рік. До 1860 р. видобуток вугілля тут набрав вже промислового характеру і становив 6 млн. пудів. За кількістю видобутого вугілля Донбас вийшов на друге місце в імперії. Розвиток промисловості та сільського господарства зумовив господарську спеціалізацію окремих районів України. А це, у свою чергу, сприяло подальшому розширенню внутрішнього ринку, розвиткові торгівлі. Реалізацію і купівлю товарів здійснювали через мережу ярмарків та базарів, яких наприкінці 50-х років ХІХ ст. в Україні налічувалося 12 тис. (з них близько 1800 великих і середніх). Зміни в економіці зумовили процес формування нових соціальних груп і класів. Разом зі зростанням промисловості зароджувалося робітництво. З кінця ХVІІІ ст. до 1861 р. кількість промислових робітників в Україні зросла з 10 до 115 тис. Крім того, близько 25 тис. робітників працювало в ремісничих майстернях. Неухильно збільшувалися кількість вільнонайманих робітників, частка яких становила у 1861 році 54%. Поступово формувалася промислова буржуазія, яка складалася з українського купецтва, поміщиків, що зосередили у своїх руках значні капітали. Купецтво України за національним складом було неоднорідним, більшість становили росіяни. Поряд з ними виростали українські капіталісти. Це насамперед, купці брати Яхненки, Симиренки, купець Терещенко (який контролював половину всієї хлібної торгівлі Глухова (Чернігівщина), купець Харитоненко (власник ряду підприємств в Сумах) та інші. З’явилися також іноземні капіталісти. В цілому у середині ХІХ ст. купці капіталісти володіли вже понад 90% заводів.   </vt:lpstr>
      <vt:lpstr>У першій половині ХІХ ст. в процесі формування і зміцнення капіталістичних форм господарювання загострилися соціальні суперечності, посилилася антикріпосницька боротьба. Поширеними формами селянського протесту були: скарги цареві й місцевим урядовим установам; відмова сплачувати оброк, відбувати панщину та інші повинності; підпали поміщицьких маєтків; розправа над поміщиками, управителями та приказчиками; втечі на Дон, у Таврію. В умовах посилення експлуатації значно зросла кількість масових виступів селян проти поміщиків. За неповними даними, у 1797-1825 рр. в Україні відбулося 103 виступи кріпаків. З особливою силою масовий антикріпосницький рух розгорнувся, після закінчення російсько-французької війни, у 1815-1820 рр. у селах Жуковому та Стасівці Полтавської губернії. В 1815 р. повсталі селяни заявили, що хочуть зробити всіх кріпаків вільними, роздати їм поміщицькі землі, а поміщиків вигнати з маєтків. У 1819 р. повсталі військові поселенці Чугуєва (Харківщина) прогнали офіцерів і висунули вимогу ліквідувати військові поселення. Протягом 1818-1820 рр. продовжувалося повстання в 250 селах Південної України і Дону. Повстало близько 45 тис. російських і українських селян. Навесні 1826 р. спалахнуло селянське заворушення на Уманщині. Його очолив рядовий Дніпровського піхотного полку Олексій Семенов. Він оголосив себе майором, видаючи себе за уповноваженого від царя, їздив по селам і наказував селянам заарештовувати поміщиків, карати різками поміщицьких економів. Селяни проголосили себе вільними, почали арештовувати поміщиків і захоплювати їхнє майно. Царські війська придушили це повстання, найактивніших учасників покарали батогами і заслали на каторгу до Сибіру, а Семенова присудили до страти. Особливо гострого і масового характеру набув селянський антипоміщицький рух на Поділлі. Рух очолив Устим Кармелюк, у якому широкі селянські маси вбачали свого захисника. Поміщик, побачивши в Кармелюку небезпечного бунтаря, поспішив відправити його в солдати. Однак, він утік у рідні місця, де з таких же втікачів-селян і солдатів організував повстанський загін. Повстанці нападали на поміщицькі маєтки, корчми, двори заможних селян, роздавали їхнє майно і гроші бідним селянам. Кілька разів Кармелюка арештовували, п’ять разів він тікав із війська, заслання і каторги. Щоразу, повертаючись у рідні місця, Кармелюк знову збирав повстанські загони і поновлював боротьбу. Антикріпосницький рух селян під його керівництвом тривав майже чверть століття. За період повстанської боротьби з 1812 р. до 1835 рр. бойові загони Кармелюка здійснили понад тисячу нападів на поміщицькі маєтки. У цих нападах брало участь не менше 20 тис. повстанців. Кармелюк був убитий із засідки у 1835 р.</vt:lpstr>
      <vt:lpstr>Після Вітчизняної війни 1812 р. в Російській імперії панувала атмосфера загального невдоволення кріпосницькими порядками. У цій обстановці революційно налаштовані дворяни (переважно молоді офіцери російської армії, учасники війни проти Наполеона) почала свідому боротьбу проти самодержавства. Вони на власні очі побачили за кордоном вищий рівень економічного та суспільного життя, демократії, більшу освіченість громадян, відсутність кріпацтва. Не випадково саме в середовищі військових формувалися перші гуртки й товариства. Діяльність декабристів в Україні. Невдоволена самодержавно-кріпосницьким режимом частина офіцерів-дворян ставила за мету змінити існуючий лад. Найяскравіше ці ідеї виявилися в декабристському русі, тісно пов’язаному з Україною. Зокрема, у Тульчині існувала філія московського „Союзу благоденства”, до якої був близьким І. Котляревський. Після ліквідації „Союзу” в січні 1821 р. більшість його членів не припинила політичної діяльності. У березні 1821 р. Тульчинська управа ухвалила рішення про створення нової організації, яка була названа Південним товариством, у цьому ж році в Петербурзі почало діяти Північне товариство. Керував цією організацією полковник, учасник російсько-французької війни 1812 р. дворянин П. Пестель. Він склав докладну програму, яка мала назву „Руська правда”. Вона передбачала скинення самодержавства, республіканську форму правління, скасування кріпосного права, установлення правової рівності всіх громадян, здійснення земельної реформи з частковою конфіскацією поміщицької землі. „Руська правда” проголошувала Росію „єдиною і неподільною” державою. Пестель заперечував право народів імперії на самовизначення або федеративний устрій Росії, виключення робилося лише для Польщі. Більш складну схему майбутнього устрою Російської імперії пропонувало Товариство об’єднаних слов’ян, створене армійськими офіцерами братами Борисовими, Ю. Люблинським та іншими у 1823 р. у Новоград-Волинському. Вони розробили програму утворення федеративного союзу усіх слов’янських народів. Відповідно до їхніх поглядів кожен слов’янський народ повинний був мати свою конституцію, свій уряд, проводити свою внутрішню політику. Товариство об’єднанних слов’ян виступало також за ліквідацію самодержавства, установлення демократії. У вересні 1825 р. Товариство об’єднаних слов’ян приєдналося до Південного товариства. Відоме повстання декабристі, що відбулося 14 грудня 1825 р. в Петербурзі, закінчилося невдачею. Дізнавшись про це, керівники однієї з найчисельнішої управи Південного товариства – Васильківської управи (Київщина) підполковник С.І. Муравйов-Апостол і підпоручик М.П. Бестужев-Рюмін 29-30 грудня 1825 р. підняли на повстання Чернігівський полк, що розташовувався під Києвом. Повсталі захопили м. Васильків, однак, не маючи підтримки полків, вони не наважилися на подальші активні дії. Вони спробували здійснити похід на Волинь, де передбачалося з’єднатися із Товариством об’єднаних слов’ян і продовжити повстання. Однак, на початку січня 1826 р. під час спроби повсталих прорватися до Новоград-Волинського вони були розгромлені царськими військами. Повстання було придушено, Чернігівський полк розформували, а солдат відправили на Кавказ для участі у воєнних діях проти горців. Масонство в Україні. Після війни 1812 р. і закордонних походів 1813-1914 рр. в Україні виник ряд масонських організацій. У 1817-1819 рр. таємні масонські організації виникли у Києві, Одесі, Полтаві, Житомирі та інших містах. Своєю кінцевою метою масони проголосили об’єднання всіх народів світу в „розумне суспільство, кожен член якого робить свій внесок, щоб воно було корисним і приємним для всіх”. У 1818 р. була організована в Києві масонська ложа „З’єднаних слов’ян”, яка у 1822 р. об’єднувала понад 80 членів. Вони одну із складових визвольної боротьби проти національного гноблення бачили в прилученні визвольних устремлінь інших слов’янських народів. До масонської ложі „Понт Евксинський”, що діяла з 1817 р. в Одесі, входило понад 70 чол., більше половини з них складали представники вільних професій і купецького звання. Найбільше українська національно-визвольна спрямованість проявилася в полтавській масонській ложі „Любов до істини”, створеній у 1818 р. місцевими державними службовцями і поміщиками І. Котляревським, С. Кочубеєм, Г. Тарновським та іншими. Всього в складі ложі було 23 чол. Очолив її М. Новиков – керуючий губернською канцелярією. Найбільший інтерес члени полтавської ложі виявили до історичного минулого України, однак чіткої програми облаштування її майбутнього не виробили. Зрештою, керівники ложі зосередилися на турботах підвищення загальної політичної свідомості українського дворянства. У 1819 р. діяльність полтавської масонської ложі була заборонена особистим розпорядженням російського царя Олександра I. У 1812 р. цар заборонив діяльність масонських організацій на всій території Російської імперії. Частина українських масонів після цього ввійшла в організоване у 1821 р. таємне Малоросійське товариство – суспільно-політичну організацію, що ставила собі за мету вести просвітительську діяльність в масах, підвищувати освітньо-культурний і політичний рівень їхньої свідомості, об’єднати їх навколо ідеї ліквідації кріпосництва й обмеження влади царського самодержавства. Передбачалося відновити державну незалежність України під протекторатом відновленої Польської держави. У роботі з підвищення української національної самосвідомості використовувалася і пропаганда козацького минулого України, традиції державності українського народу. </vt:lpstr>
      <vt:lpstr>Традиційно початком національного відродження нової доби вважають появу у 1798 р. першого твору нової української літератури поеми „Енеїда” Івана Котляревського (1769-1838 рр.). Створена на матеріалі суспільного життя України другої половини ХVІІІ ст., „Енеїда” Котляревського показала світові український народ з його історією, мовою, звичаями, віруваннями, традиційним побутом тощо. Написана розмовною українською мовою, вона була розрахована на сприйняття найширшими читацькими колами. Ідеями національного відродження пронизана книжка анонімного автора „Історія русів” (русами тут названо українців). Вона розповідає про події в Україні від найдавніших часів до 1769 р. Головні ідеї твору: критика самодержавства й кріпосництва; оспівування незалежної козацької держави, козацьких прав та вольностей. Тут обгрунтована думка, що саме Україна, а не Росія є прямою наступницею Київської Русі, що українці є окремим від росіян народом зі своїми традиціями, а тому Україна має всі права на відновлення козацького самоврядування. З’явився цей анонімний твір в середовищі козацької старшини й поширювався в багатьох списках. Сприяла національному відродженню й чотиритомна праця Дмитра Бантиш-Каменского „Історія Малої Росії” (1822 р). Вона написана з використанням багатющого історичного матеріалу, і фактично є першою науковою масштабною узагальнюючою працею з історії України від найдавніших часів до кінця ХVІІІ ст. У 1818 р. побачила світ друкована граматика живої української мови („Грамматика малороссийского наречия”) О. Павловського. У 1819 р. М. Цертелєв опублікував у Петербурзі фольклорну збірку „Опыт собрания старинных малороссийских песен”. Її вважають початком української фольклористики. Започаткування наукової фольклористики пов’язують з ім’ям ученого-енциклопедиста, першого ректора Київського університету Михайла Максимовича (1804-1873 рр). Він був укладачем трьох збірок народних пісень, в яких було зібрано пісні історичного, побутового та обрядового характеру з коментарями упорядника. Цим же шляхом ішов і геніальний Микола Гоголь (1804-1854 рр), який не тільки збирав український фольклор, а й творчо використовував його при написанні своїх творів, особливо таких як „Вечори на хуторі поблизу Диканьки” й „Тарас Бульба”. На початку ХІХ ст. головним осередком українського національного відродження став Харків – центр Слобожанщини. Тут у 1805 р. зусиллями Василя Каразина й коштом місцевого дворянства, купецтва та міщанства було засновано університет. Ректором університету довгий час був відомий український поет Петро Гулак-Артемовський, який започаткував байки-казки, першим почав писати українські балади. У Харкові стали виходити журнали „Украинский весник”, „Украинский журнал”, які вже своєю назвою засвідчували, що присвячені вони місцевому краю та його інтересам. Програмні положення братства було викладено у „Книзі буття українського народу” і „Статуті Слов’янського братства”, написаних М. Костомаровим. Вони, зокрема, передбачали: створення демократичної федерації рівноправних слов’янських республік; знищення самодержавства й скасування кріпосного права та суспільних станів; утвердження в суспільстві демократичних прав і свобод для громадян; рівноправність національних мов, культур та освіти для всіх слов’янських народів; побудову майбутнього суспільства на засадах християнської моралі, шляхом здійснення низки реформ. Головною метою товариство вважало досягнення державної незалежності України з демократичним ладом на зразок США або Франції. Державну незалежність країни братчики уявляли у федеративній спілці таких самих незалежних слов’янських держав, кожна з яких мала б становити штат, або складалася б із кількох штатів. При цьому погляди окремих членів товариства не були однорідні. М. Костомаров і його прихильники припускали домогтися здійснення своїх політичних ідеалів мирним реформістським шляхом, згідно з „Євангельскими правилами любові, лагідності і терпіння”. Т. Шевченко стояв на революційно-демократичних позиціях, закликаючи до насильницького скасування існуючого ладу. Найбільш помірковану позицію займав П. Куліш, який обмежувався ідеями відродження української культури і національних традицій. Братчики поширювали ідеї товариства через розповсюдження його програмних документів, прокламацій, писали наукові праці й виступали з лекціями у навчальних закладах Києва в яких проповідували свої погляди; спілкувалисяпро розвиток народної освіти; збирали кошти на відкриття народних шкіл, написання й видання нових книг. Особливу роль відіграв збірник поезій Т. Шевченко „Кобзар”, що вийшов у Санкт-Петербурзі у 1840 р. і здобув колосальну популярність та відіграв виняткову роль у розвитку національної свідомості українців. Кирило-Мефодіївське братство проіснувало 14 місяців. У березні 1847 р. за доносом студента-провокатора організацію було викрито, а її членів заарештовано й вивезено до Петербурга. Слідство тривало протягом березня-травня 1847 р. і були присуджені різні покарання. Шевченко віддали у солдати й відіслали до Оренбургського корпусу із забороною писати і малювати. На трирічний термін було ув’язнено у Шліссербурзьку фортецю М. Гулака. Протягом року відбував ув’язнення М. Костомаров. Інших членів братства царський режим вислав у віддалені губернії імперії під нагляд поліції.. В українському національному відродженні виняткову роль відіграв Т. Шевченко. Він народився у 1814 р. в сім’ї селянина-кріпака в с. Моринцях на Черкащині. Рано лишився сиротою. Був „козачком” у дворі поміщика П. Енгельгарда, який переїхав до Петербурга.1832 р. відданий у науку до художника Ширяєва. У 1838 р. російськими художниками К. Брюловим та іншими митцями юнака було викуплено з кріпацтва. У тому ж році Шевченко вступив до імператорської Академії мистецтв. Писав вірші. У 1840 р. вийшла друком збірка поезії під назвою „Кобзар”. Після закінчення Академії приїхав до Києва, де познайомився з М. Максимовичем, П. Кулішом, М. Костомаровим та ін. У 1845-1846 рр. обіймав посаду члена Київської археографічної комісії, збирав етнографічні матеріали, історичні документи. У березні 1847 р. за участь у Кирило-Мефодіївському товаристві та за антисамодержавні поезії заарештований і засланий солдатом до Орської фортеці Оренбурзького корпусу. У 1857 р. звільнили із заслання. У 1858 р. він прибув до Москви, потім до Петербурга. У 1859 р. приїхав на Україну, де перебував під наглядом поліції. Тяжка десятирічне заслання, хвороби спричинили передчасну смерть поета.10 березня 1861 р. він помер. Поховано його у Петербурзі, а у травні 1861 р. прах перевезли на Чернечу (тепер Тарасову) гору поблизу Канева. Виняткове значення Шевченка як поета. Його поетична спадщина стала цілою добою в історії української літератури. З ім’ям Шевченка пов’язане утвердження української літературної мови. Однак, поезія Шевченка не обмежувалася оплакуванням героїчного минулого, а будила національні почуття й давала бачення майбутнього: якщо Україна в минулому користувалася правами самостійної держави, то це мало служити підставою для здобуття політичної незалежності в майбутньому. Великою заслугою Шевченка було те, що його творчість сприяла згуртуванню українського народу. Він активно виступив проти соціальної несправедливості. Він був першим, хто сформулював українську національну ідею і через свої твори зробив її надбанням усього українського загалу, чим посприяв згуртуванню українців у боротьбі за національне визволення. </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Українські землі у складі Російської імперії у першій половині ХІХ ст. </dc:title>
  <dc:creator>User</dc:creator>
  <cp:lastModifiedBy>User</cp:lastModifiedBy>
  <cp:revision>10</cp:revision>
  <dcterms:created xsi:type="dcterms:W3CDTF">2016-11-10T15:00:42Z</dcterms:created>
  <dcterms:modified xsi:type="dcterms:W3CDTF">2016-11-10T18:33:13Z</dcterms:modified>
</cp:coreProperties>
</file>